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3.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844" r:id="rId2"/>
    <p:sldId id="259" r:id="rId3"/>
    <p:sldId id="261" r:id="rId4"/>
    <p:sldId id="258" r:id="rId5"/>
    <p:sldId id="257" r:id="rId6"/>
    <p:sldId id="260" r:id="rId7"/>
    <p:sldId id="256" r:id="rId8"/>
    <p:sldId id="3805" r:id="rId9"/>
    <p:sldId id="3806" r:id="rId10"/>
    <p:sldId id="3807" r:id="rId11"/>
    <p:sldId id="3808" r:id="rId12"/>
    <p:sldId id="3809" r:id="rId13"/>
    <p:sldId id="3810" r:id="rId14"/>
    <p:sldId id="3778" r:id="rId15"/>
    <p:sldId id="3812" r:id="rId16"/>
    <p:sldId id="3813" r:id="rId17"/>
    <p:sldId id="3814" r:id="rId18"/>
    <p:sldId id="3815" r:id="rId19"/>
    <p:sldId id="3816" r:id="rId20"/>
    <p:sldId id="3818" r:id="rId21"/>
    <p:sldId id="3819" r:id="rId22"/>
    <p:sldId id="3820" r:id="rId23"/>
    <p:sldId id="3821" r:id="rId24"/>
    <p:sldId id="3822" r:id="rId25"/>
    <p:sldId id="3823" r:id="rId26"/>
    <p:sldId id="3824" r:id="rId27"/>
    <p:sldId id="3830" r:id="rId28"/>
    <p:sldId id="3826" r:id="rId29"/>
    <p:sldId id="3827" r:id="rId30"/>
    <p:sldId id="3828" r:id="rId31"/>
    <p:sldId id="3829" r:id="rId32"/>
    <p:sldId id="3831" r:id="rId33"/>
    <p:sldId id="3832" r:id="rId34"/>
    <p:sldId id="3834" r:id="rId35"/>
    <p:sldId id="3833" r:id="rId36"/>
    <p:sldId id="3811" r:id="rId37"/>
    <p:sldId id="3835" r:id="rId38"/>
    <p:sldId id="3836" r:id="rId39"/>
    <p:sldId id="3837" r:id="rId40"/>
    <p:sldId id="3838" r:id="rId41"/>
    <p:sldId id="3839" r:id="rId42"/>
    <p:sldId id="3840" r:id="rId43"/>
    <p:sldId id="3841" r:id="rId44"/>
    <p:sldId id="3842" r:id="rId45"/>
    <p:sldId id="384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2" autoAdjust="0"/>
    <p:restoredTop sz="81551" autoAdjust="0"/>
  </p:normalViewPr>
  <p:slideViewPr>
    <p:cSldViewPr snapToGrid="0">
      <p:cViewPr varScale="1">
        <p:scale>
          <a:sx n="85" d="100"/>
          <a:sy n="85" d="100"/>
        </p:scale>
        <p:origin x="103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62"/>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057AE5-65AA-4D6E-87F3-F55D8A48A6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55BC08-4BA4-428B-8D90-6C88F8BDD2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E32B0E-9FF9-4A8C-82F4-64AED6FCFFD4}" type="datetimeFigureOut">
              <a:rPr lang="en-US" smtClean="0"/>
              <a:t>10/17/2022</a:t>
            </a:fld>
            <a:endParaRPr lang="en-US"/>
          </a:p>
        </p:txBody>
      </p:sp>
      <p:sp>
        <p:nvSpPr>
          <p:cNvPr id="4" name="Footer Placeholder 3">
            <a:extLst>
              <a:ext uri="{FF2B5EF4-FFF2-40B4-BE49-F238E27FC236}">
                <a16:creationId xmlns:a16="http://schemas.microsoft.com/office/drawing/2014/main" id="{55DD2C6E-55AC-4454-A6AE-C38A9B1CD6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BD615A-9579-4324-8E5B-24D6903A8A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7F9AC6-70CF-4F14-8660-723BE6227041}" type="slidenum">
              <a:rPr lang="en-US" smtClean="0"/>
              <a:t>‹#›</a:t>
            </a:fld>
            <a:endParaRPr lang="en-US"/>
          </a:p>
        </p:txBody>
      </p:sp>
    </p:spTree>
    <p:extLst>
      <p:ext uri="{BB962C8B-B14F-4D97-AF65-F5344CB8AC3E}">
        <p14:creationId xmlns:p14="http://schemas.microsoft.com/office/powerpoint/2010/main" val="55764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DE364-F8B7-4E17-9F4C-06D2EE41CBE9}"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F8005-91B4-4461-8FA3-04730159E6D0}" type="slidenum">
              <a:rPr lang="en-US" smtClean="0"/>
              <a:t>‹#›</a:t>
            </a:fld>
            <a:endParaRPr lang="en-US"/>
          </a:p>
        </p:txBody>
      </p:sp>
    </p:spTree>
    <p:extLst>
      <p:ext uri="{BB962C8B-B14F-4D97-AF65-F5344CB8AC3E}">
        <p14:creationId xmlns:p14="http://schemas.microsoft.com/office/powerpoint/2010/main" val="32030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a:t>
            </a:fld>
            <a:endParaRPr lang="en-US"/>
          </a:p>
        </p:txBody>
      </p:sp>
    </p:spTree>
    <p:extLst>
      <p:ext uri="{BB962C8B-B14F-4D97-AF65-F5344CB8AC3E}">
        <p14:creationId xmlns:p14="http://schemas.microsoft.com/office/powerpoint/2010/main" val="208527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composite decking takes advantage of recycled and reused material, it helps reduce construction waste and use of non-renewable resources. Also, wood, a component of composite decking, is one of the most renewable resources on the planet.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an engineered material, composite decking is lightweight, yet strong. It is also available in an array of colors, so it does not require painting after installation.</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19</a:t>
            </a:fld>
            <a:endParaRPr lang="en-US"/>
          </a:p>
        </p:txBody>
      </p:sp>
    </p:spTree>
    <p:extLst>
      <p:ext uri="{BB962C8B-B14F-4D97-AF65-F5344CB8AC3E}">
        <p14:creationId xmlns:p14="http://schemas.microsoft.com/office/powerpoint/2010/main" val="146162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composite decking industry is continually evolving, and manufacturers are developing high-performance products and technologies for boards that deliver increasing strength-to-weight ratios, stability, and durability that transcends that of traditional wood board products.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wood grain finish of composite mimics that of wood but is available in a wider array of styles and colors, maintaining its color and integrity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Manufacturers offer broad arrays of style options ranging from modern and sleek to traditional, to weathered, rustic, and tropical.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Decking board typically comes in lengths of 12, 16, and 20 feet.</a:t>
            </a:r>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21</a:t>
            </a:fld>
            <a:endParaRPr lang="en-US"/>
          </a:p>
        </p:txBody>
      </p:sp>
    </p:spTree>
    <p:extLst>
      <p:ext uri="{BB962C8B-B14F-4D97-AF65-F5344CB8AC3E}">
        <p14:creationId xmlns:p14="http://schemas.microsoft.com/office/powerpoint/2010/main" val="104814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Decking boards typically comes in lengths of 12-, 16-, and 20-feet x 5.5” wide. Newer manufacturing technology is allowing the addition of variable widths. </a:t>
            </a:r>
            <a:endParaRPr lang="en-US" dirty="0"/>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22</a:t>
            </a:fld>
            <a:endParaRPr lang="en-US"/>
          </a:p>
        </p:txBody>
      </p:sp>
    </p:spTree>
    <p:extLst>
      <p:ext uri="{BB962C8B-B14F-4D97-AF65-F5344CB8AC3E}">
        <p14:creationId xmlns:p14="http://schemas.microsoft.com/office/powerpoint/2010/main" val="263031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variable widths allows the designer to create unique patterns and inlays as well as add features that up until now, have not been possible.</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23</a:t>
            </a:fld>
            <a:endParaRPr lang="en-US"/>
          </a:p>
        </p:txBody>
      </p:sp>
    </p:spTree>
    <p:extLst>
      <p:ext uri="{BB962C8B-B14F-4D97-AF65-F5344CB8AC3E}">
        <p14:creationId xmlns:p14="http://schemas.microsoft.com/office/powerpoint/2010/main" val="1481769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installing composite decking, it’s important to follow manufacturer instructions for a specific product. For example, you need to be aware of the effects of temperatures on the boards. In cold weather the boards contract, and in hot weather the boards expand. However, a well-manufactured product will experience only minimal fluctuations due to weather.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Ideally, deck boards should be allowed to acclimate to the jobsite conditions for 24 to 48 hours prior to application.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Ongoing industry improvement encompasses not just the deck boards, but also all the components and accessories that go into a deck system because performance comes down to the details. These details include everything from the lighting systems to railings and baluster connectors, to fasteners and screen systems.</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24</a:t>
            </a:fld>
            <a:endParaRPr lang="en-US"/>
          </a:p>
        </p:txBody>
      </p:sp>
    </p:spTree>
    <p:extLst>
      <p:ext uri="{BB962C8B-B14F-4D97-AF65-F5344CB8AC3E}">
        <p14:creationId xmlns:p14="http://schemas.microsoft.com/office/powerpoint/2010/main" val="112147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fasteners, which are crucial to deck assembly.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Fasteners for composite decking systems are designed to be seamless, durable, and discreet. Major fastener manufacturers make screws specifically for composite decking to reduce predrilling and countersinking.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a best practice for easier installation is use of 2 ½-inch corrosion-resistant, composite wood deck screws. These screws reduce the common mushroom effect that is more common with standard fasteners.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Selecting compatible fasteners also ensures that a deck will perform as designed and meet the conditions of product warranties.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Outdoor lighting improves night-time visibility and safety. Often, it is also required by code.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Low-voltage LED systems encompass assemblies for tops and sides of posts, rails, and decks.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Depending on project needs, lighting systems come in several installation options:</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System components plug into a junction box</a:t>
            </a:r>
          </a:p>
          <a:p>
            <a:pPr marL="171450" lvl="0" indent="-171450">
              <a:buFont typeface="Arial" charset="0"/>
              <a:buChar char="•"/>
            </a:pPr>
            <a:r>
              <a:rPr lang="en-US" sz="1200" kern="1200" dirty="0">
                <a:solidFill>
                  <a:schemeClr val="tx1"/>
                </a:solidFill>
                <a:effectLst/>
                <a:latin typeface="+mn-lt"/>
                <a:ea typeface="+mn-ea"/>
                <a:cs typeface="+mn-cs"/>
              </a:rPr>
              <a:t>System connects to a standard 12-volt power supply</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25</a:t>
            </a:fld>
            <a:endParaRPr lang="en-US"/>
          </a:p>
        </p:txBody>
      </p:sp>
    </p:spTree>
    <p:extLst>
      <p:ext uri="{BB962C8B-B14F-4D97-AF65-F5344CB8AC3E}">
        <p14:creationId xmlns:p14="http://schemas.microsoft.com/office/powerpoint/2010/main" val="345837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Railings should be selected based on function and style preference.  If you are building a deck with emphasis on a view, choose either glass, cable or dark balusters (which disappear in background). For example, you can choose white or copper for accent or choose arcs and other statement pieces to create drama.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Ultimately, deck railing is integral to the safety and style of a deck project and is often designed to coordinate with other deck accessories, including balusters—which must be compatible with your chosen railing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planning a deck with stairs, consider adding a graspable ADA-compliant secondary rail. If you’re constructing a residential deck, most jurisdictions will require you to install a graspable secondary handrail on one side of the deck’s stair railing when there are four or more stair risers.</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26</a:t>
            </a:fld>
            <a:endParaRPr lang="en-US"/>
          </a:p>
        </p:txBody>
      </p:sp>
    </p:spTree>
    <p:extLst>
      <p:ext uri="{BB962C8B-B14F-4D97-AF65-F5344CB8AC3E}">
        <p14:creationId xmlns:p14="http://schemas.microsoft.com/office/powerpoint/2010/main" val="379124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deck railing system—particularly horizontal railing—has potential to be hazardous if not specified and installed properly. For example, you may have encountered the term “ladder effect.” This is where you can climb the railing like a ladder because of improper height and spacing.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issues are easily mitigated by paying attention to local codes and following basic industry guidelines. Guard rails should by 36” or higher and the railing should be spaced so that there is no area where a 4-inch sphere can pass through.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also eliminate climbing hazards by installing vertical railing systems or using solid acrylic or comparable panels that don’t disrupt views from the deck.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again, there’s no need to avoid horizontal railing systems if you follow the guidelines above. </a:t>
            </a:r>
            <a:endParaRPr lang="en-US" dirty="0"/>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27</a:t>
            </a:fld>
            <a:endParaRPr lang="en-US"/>
          </a:p>
        </p:txBody>
      </p:sp>
    </p:spTree>
    <p:extLst>
      <p:ext uri="{BB962C8B-B14F-4D97-AF65-F5344CB8AC3E}">
        <p14:creationId xmlns:p14="http://schemas.microsoft.com/office/powerpoint/2010/main" val="66550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deck building technologies and materials have continued to evolve, so too have construction practices and code requirements. And as with any type of construction, even small mistakes could lead to deck failure.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you can ensure successful outcomes by working with a knowledgeable decking vendor and following recommended practices.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Different composite decking boards each have their own requirements, so make sure you follow manufacturer installation instructions, paying attention to gapping, spacing, and fasteners requirements.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recommended that decking be gapped at the ends to allow for expansion and contraction and then gapped between boards to allow for water runoff:</a:t>
            </a:r>
          </a:p>
          <a:p>
            <a:pPr lvl="0"/>
            <a:r>
              <a:rPr lang="en-US" sz="1200" kern="1200" dirty="0">
                <a:solidFill>
                  <a:schemeClr val="tx1"/>
                </a:solidFill>
                <a:effectLst/>
                <a:latin typeface="+mn-lt"/>
                <a:ea typeface="+mn-ea"/>
                <a:cs typeface="+mn-cs"/>
              </a:rPr>
              <a:t>At the ends of the deck boards, allow a minimum of 1/16-inch gap for every 20° F of difference between the installation temperature and the hottest expected temperature.  </a:t>
            </a:r>
          </a:p>
          <a:p>
            <a:pPr lvl="0"/>
            <a:r>
              <a:rPr lang="en-US" sz="1200" kern="1200" dirty="0">
                <a:solidFill>
                  <a:schemeClr val="tx1"/>
                </a:solidFill>
                <a:effectLst/>
                <a:latin typeface="+mn-lt"/>
                <a:ea typeface="+mn-ea"/>
                <a:cs typeface="+mn-cs"/>
              </a:rPr>
              <a:t>Between the deck boards and between all decking and any permanent structure or post, allow a ¼-inch gap for water runoff.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you can minimize movement, by fastening boards at their mid-point. (pinning)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Overall deck safety and performance comes down to the details. </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29</a:t>
            </a:fld>
            <a:endParaRPr lang="en-US"/>
          </a:p>
        </p:txBody>
      </p:sp>
    </p:spTree>
    <p:extLst>
      <p:ext uri="{BB962C8B-B14F-4D97-AF65-F5344CB8AC3E}">
        <p14:creationId xmlns:p14="http://schemas.microsoft.com/office/powerpoint/2010/main" val="4203032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also need to consider additional blocking for support. You can either install small pieces of blocking in a zigzag pattern between perimeter joists or you can install cross-blocking throughout the deck frame to increase long-span strength and a more stable structure overall.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used more by high-end builders, cross blocking/bridging is a superior support method where it’s much easier to get a tight connection. Overall, cross-blocking helps reduce bounce and squeaking in the supporting joist system. And though you can use scraps of wood or composite decking, you must ensure that the material you use is rot- and decay-resistant.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you have attached all decking, snap a chalk line (white or yellow chalk recommended) flush with or up to 1-1/2" out from the deck framing and trim with a circular saw. </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30</a:t>
            </a:fld>
            <a:endParaRPr lang="en-US"/>
          </a:p>
        </p:txBody>
      </p:sp>
    </p:spTree>
    <p:extLst>
      <p:ext uri="{BB962C8B-B14F-4D97-AF65-F5344CB8AC3E}">
        <p14:creationId xmlns:p14="http://schemas.microsoft.com/office/powerpoint/2010/main" val="80524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1F8005-91B4-4461-8FA3-04730159E6D0}" type="slidenum">
              <a:rPr lang="en-US" smtClean="0"/>
              <a:t>7</a:t>
            </a:fld>
            <a:endParaRPr lang="en-US"/>
          </a:p>
        </p:txBody>
      </p:sp>
    </p:spTree>
    <p:extLst>
      <p:ext uri="{BB962C8B-B14F-4D97-AF65-F5344CB8AC3E}">
        <p14:creationId xmlns:p14="http://schemas.microsoft.com/office/powerpoint/2010/main" val="282287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Regardless of material—whether wood, plastic, metal, concrete, and so forth—mold and mildew can be serious problems on any outdoor surface exposed to the elements. Decks are particularly susceptible to mold if they are in consistently wet and shaded areas.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why ventilation is a critical consideration in deck construction. All decking products—whether wood or composite—require proper ventilation and drainage to ensure longevity because the various components breathe and move.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Without gapping to provide ventilation, moisture can build up on the decking underside and lead to mold and mildew. Also, if airflow is restricted on one side (in this case, the underside), the deck boards will buckle and warp from uneven expansion and contraction.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using a minimum 2” x 6” joist standing on edge, with the suggested 1/4" side gap, there should be a 2" clear space between the bottom edge of the joists and grade to allow for proper ventilation. Adequate drainage is also needed to prevent water from pooling under the deck.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composite decking, the threat of rusted or popped fasters and damaged boards is reduced significantly. </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31</a:t>
            </a:fld>
            <a:endParaRPr lang="en-US"/>
          </a:p>
        </p:txBody>
      </p:sp>
    </p:spTree>
    <p:extLst>
      <p:ext uri="{BB962C8B-B14F-4D97-AF65-F5344CB8AC3E}">
        <p14:creationId xmlns:p14="http://schemas.microsoft.com/office/powerpoint/2010/main" val="3069466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Traction and static control also present safety concerns in decking construction.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Natural wood decking doesn’t handle water well as it can get extremely slippery and treacherous with even the smallest bits of moisture. Composite decking, on the other hand, can be specified for texture and can have grooves and simulated wood grain.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deck will be exposed to water or alongside a pool, consider choosing a texture that provides greater traction and reduces slipping.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Static control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composite decking may be prone to some static electricity, advancements in composite decking have greatly reduced any chances of shock. And with the passage of time and associated weathering, the likelihood of static goes down even more.</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32</a:t>
            </a:fld>
            <a:endParaRPr lang="en-US"/>
          </a:p>
        </p:txBody>
      </p:sp>
    </p:spTree>
    <p:extLst>
      <p:ext uri="{BB962C8B-B14F-4D97-AF65-F5344CB8AC3E}">
        <p14:creationId xmlns:p14="http://schemas.microsoft.com/office/powerpoint/2010/main" val="422628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Lighting is another key safety consideration for deck systems.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International Residential Code (IRC) 2000—which we’ll discuss later in more detail—introduced a requirement for illumination of all deck stairways. The IRC stipulates that exterior stairways must have an artificial light source located in the immediate vicinity of the top landing of the stairway, including the landings and treads.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the IRC’s deck lighting requirement is a bit vague, it does call for lighting nonetheless. So, check your local building codes and consult your building inspector prior to installation.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Two common deck lighting options for both ambiance and safety include the following:</a:t>
            </a:r>
          </a:p>
          <a:p>
            <a:pPr lvl="0"/>
            <a:r>
              <a:rPr lang="en-US" sz="1200" kern="1200" dirty="0">
                <a:solidFill>
                  <a:schemeClr val="tx1"/>
                </a:solidFill>
                <a:effectLst/>
                <a:latin typeface="+mn-lt"/>
                <a:ea typeface="+mn-ea"/>
                <a:cs typeface="+mn-cs"/>
              </a:rPr>
              <a:t>Low-voltage step and stair lighting </a:t>
            </a:r>
          </a:p>
          <a:p>
            <a:pPr lvl="0"/>
            <a:r>
              <a:rPr lang="en-US" sz="1200" kern="1200" dirty="0">
                <a:solidFill>
                  <a:schemeClr val="tx1"/>
                </a:solidFill>
                <a:effectLst/>
                <a:latin typeface="+mn-lt"/>
                <a:ea typeface="+mn-ea"/>
                <a:cs typeface="+mn-cs"/>
              </a:rPr>
              <a:t>Solar post cap lights </a:t>
            </a:r>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33</a:t>
            </a:fld>
            <a:endParaRPr lang="en-US"/>
          </a:p>
        </p:txBody>
      </p:sp>
    </p:spTree>
    <p:extLst>
      <p:ext uri="{BB962C8B-B14F-4D97-AF65-F5344CB8AC3E}">
        <p14:creationId xmlns:p14="http://schemas.microsoft.com/office/powerpoint/2010/main" val="2096019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Ultimately, the safety and performance of a deck rests—literally—on the understructure that supports it. The American Wood Protection Association (AWPA) recently changed its standard on lumber treated for ground-contact use, so know your options and select the appropriate treated lumber for the deck’s supporting structure.</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34</a:t>
            </a:fld>
            <a:endParaRPr lang="en-US"/>
          </a:p>
        </p:txBody>
      </p:sp>
    </p:spTree>
    <p:extLst>
      <p:ext uri="{BB962C8B-B14F-4D97-AF65-F5344CB8AC3E}">
        <p14:creationId xmlns:p14="http://schemas.microsoft.com/office/powerpoint/2010/main" val="532819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have many resources available to guide you through composite decking and the building code issues. Consider that there are more than 100 products on the market, but not all have evaluation reports or adhere to standards you are looking to meet.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where you want to use widely-followed industry standards to ensure you are getting a quality product that meets your performance criteria and local codes.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Composite decking must meet ASTM testing criteria by being tested by an accredited testing agency. ASTM D 7032 Performance Ratings for Wood-Plastic Composite Deck Boards, Guardrails, and Handrails ask for the following:</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Strength and stiffness of a deck board at ambient temperature</a:t>
            </a:r>
          </a:p>
          <a:p>
            <a:pPr marL="171450" lvl="0" indent="-171450">
              <a:buFont typeface="Arial" charset="0"/>
              <a:buChar char="•"/>
            </a:pPr>
            <a:r>
              <a:rPr lang="en-US" sz="1200" kern="1200" dirty="0">
                <a:solidFill>
                  <a:schemeClr val="tx1"/>
                </a:solidFill>
                <a:effectLst/>
                <a:latin typeface="+mn-lt"/>
                <a:ea typeface="+mn-ea"/>
                <a:cs typeface="+mn-cs"/>
              </a:rPr>
              <a:t>Strength and stiffness of a deck board at high and low temperatures</a:t>
            </a:r>
          </a:p>
          <a:p>
            <a:pPr marL="171450" lvl="0" indent="-171450">
              <a:buFont typeface="Arial" charset="0"/>
              <a:buChar char="•"/>
            </a:pPr>
            <a:r>
              <a:rPr lang="en-US" sz="1200" kern="1200" dirty="0">
                <a:solidFill>
                  <a:schemeClr val="tx1"/>
                </a:solidFill>
                <a:effectLst/>
                <a:latin typeface="+mn-lt"/>
                <a:ea typeface="+mn-ea"/>
                <a:cs typeface="+mn-cs"/>
              </a:rPr>
              <a:t>UV resistance</a:t>
            </a:r>
          </a:p>
          <a:p>
            <a:pPr marL="171450" lvl="0" indent="-171450">
              <a:buFont typeface="Arial" charset="0"/>
              <a:buChar char="•"/>
            </a:pPr>
            <a:r>
              <a:rPr lang="en-US" sz="1200" kern="1200" dirty="0">
                <a:solidFill>
                  <a:schemeClr val="tx1"/>
                </a:solidFill>
                <a:effectLst/>
                <a:latin typeface="+mn-lt"/>
                <a:ea typeface="+mn-ea"/>
                <a:cs typeface="+mn-cs"/>
              </a:rPr>
              <a:t>Freeze-thaw resistance </a:t>
            </a:r>
          </a:p>
          <a:p>
            <a:pPr marL="171450" lvl="0" indent="-171450">
              <a:buFont typeface="Arial" charset="0"/>
              <a:buChar char="•"/>
            </a:pPr>
            <a:r>
              <a:rPr lang="en-US" sz="1200" kern="1200" dirty="0">
                <a:solidFill>
                  <a:schemeClr val="tx1"/>
                </a:solidFill>
                <a:effectLst/>
                <a:latin typeface="+mn-lt"/>
                <a:ea typeface="+mn-ea"/>
                <a:cs typeface="+mn-cs"/>
              </a:rPr>
              <a:t>Creep recovery (duration of a load)</a:t>
            </a:r>
          </a:p>
          <a:p>
            <a:pPr marL="171450" lvl="0" indent="-171450">
              <a:buFont typeface="Arial" charset="0"/>
              <a:buChar char="•"/>
            </a:pPr>
            <a:r>
              <a:rPr lang="en-US" sz="1200" kern="1200" dirty="0">
                <a:solidFill>
                  <a:schemeClr val="tx1"/>
                </a:solidFill>
                <a:effectLst/>
                <a:latin typeface="+mn-lt"/>
                <a:ea typeface="+mn-ea"/>
                <a:cs typeface="+mn-cs"/>
              </a:rPr>
              <a:t>Surface burning performance (flame spread)</a:t>
            </a:r>
          </a:p>
          <a:p>
            <a:pPr marL="171450" lvl="0" indent="-171450">
              <a:buFont typeface="Arial" charset="0"/>
              <a:buChar char="•"/>
            </a:pPr>
            <a:r>
              <a:rPr lang="en-US" sz="1200" kern="1200" dirty="0">
                <a:solidFill>
                  <a:schemeClr val="tx1"/>
                </a:solidFill>
                <a:effectLst/>
                <a:latin typeface="+mn-lt"/>
                <a:ea typeface="+mn-ea"/>
                <a:cs typeface="+mn-cs"/>
              </a:rPr>
              <a:t>Slip resistance</a:t>
            </a:r>
          </a:p>
          <a:p>
            <a:pPr marL="171450" lvl="0" indent="-171450">
              <a:buFont typeface="Arial" charset="0"/>
              <a:buChar char="•"/>
            </a:pPr>
            <a:r>
              <a:rPr lang="en-US" sz="1200" kern="1200" dirty="0">
                <a:solidFill>
                  <a:schemeClr val="tx1"/>
                </a:solidFill>
                <a:effectLst/>
                <a:latin typeface="+mn-lt"/>
                <a:ea typeface="+mn-ea"/>
                <a:cs typeface="+mn-cs"/>
              </a:rPr>
              <a:t>Moisture resistance</a:t>
            </a:r>
          </a:p>
          <a:p>
            <a:pPr marL="171450" lvl="0" indent="-171450">
              <a:buFont typeface="Arial" charset="0"/>
              <a:buChar char="•"/>
            </a:pPr>
            <a:r>
              <a:rPr lang="en-US" sz="1200" kern="1200" dirty="0">
                <a:solidFill>
                  <a:schemeClr val="tx1"/>
                </a:solidFill>
                <a:effectLst/>
                <a:latin typeface="+mn-lt"/>
                <a:ea typeface="+mn-ea"/>
                <a:cs typeface="+mn-cs"/>
              </a:rPr>
              <a:t>Fungal resistance</a:t>
            </a:r>
          </a:p>
          <a:p>
            <a:pPr marL="171450" lvl="0" indent="-171450">
              <a:buFont typeface="Arial" charset="0"/>
              <a:buChar char="•"/>
            </a:pPr>
            <a:r>
              <a:rPr lang="en-US" sz="1200" kern="1200" dirty="0">
                <a:solidFill>
                  <a:schemeClr val="tx1"/>
                </a:solidFill>
                <a:effectLst/>
                <a:latin typeface="+mn-lt"/>
                <a:ea typeface="+mn-ea"/>
                <a:cs typeface="+mn-cs"/>
              </a:rPr>
              <a:t>Termite resistance</a:t>
            </a:r>
          </a:p>
          <a:p>
            <a:pPr marL="171450" lvl="0" indent="-171450">
              <a:buFont typeface="Arial" charset="0"/>
              <a:buChar char="•"/>
            </a:pPr>
            <a:r>
              <a:rPr lang="en-US" sz="1200" kern="1200" dirty="0">
                <a:solidFill>
                  <a:schemeClr val="tx1"/>
                </a:solidFill>
                <a:effectLst/>
                <a:latin typeface="+mn-lt"/>
                <a:ea typeface="+mn-ea"/>
                <a:cs typeface="+mn-cs"/>
              </a:rPr>
              <a:t>Strength and stiffness of a deck board used as a stair tread</a:t>
            </a:r>
          </a:p>
          <a:p>
            <a:pPr marL="171450" lvl="0" indent="-171450">
              <a:buFont typeface="Arial" charset="0"/>
              <a:buChar char="•"/>
            </a:pPr>
            <a:r>
              <a:rPr lang="en-US" sz="1200" kern="1200" dirty="0">
                <a:solidFill>
                  <a:schemeClr val="tx1"/>
                </a:solidFill>
                <a:effectLst/>
                <a:latin typeface="+mn-lt"/>
                <a:ea typeface="+mn-ea"/>
                <a:cs typeface="+mn-cs"/>
              </a:rPr>
              <a:t>Nail/screw/hidden fastener withdrawal</a:t>
            </a:r>
          </a:p>
          <a:p>
            <a:pPr marL="171450" lvl="0" indent="-171450">
              <a:buFont typeface="Arial" charset="0"/>
              <a:buChar char="•"/>
            </a:pPr>
            <a:r>
              <a:rPr lang="en-US" sz="1200" kern="1200" dirty="0">
                <a:solidFill>
                  <a:schemeClr val="tx1"/>
                </a:solidFill>
                <a:effectLst/>
                <a:latin typeface="+mn-lt"/>
                <a:ea typeface="+mn-ea"/>
                <a:cs typeface="+mn-cs"/>
              </a:rPr>
              <a:t>Lateral strength</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36</a:t>
            </a:fld>
            <a:endParaRPr lang="en-US"/>
          </a:p>
        </p:txBody>
      </p:sp>
    </p:spTree>
    <p:extLst>
      <p:ext uri="{BB962C8B-B14F-4D97-AF65-F5344CB8AC3E}">
        <p14:creationId xmlns:p14="http://schemas.microsoft.com/office/powerpoint/2010/main" val="226844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Considering the cost, time, and effort that goes into any deck project—not to mention the credibility of the construction team—it makes sense to choose products that have been evaluated and tested for safety and overall performance. This holds true even if you’re building a deck in an area where there are no code mandates or restrictions.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a project by doing your regulation research and consulting with local building authorities. No two regions are alike when it comes to codes. There is great variance due to climate, zoning, and other factors.</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37</a:t>
            </a:fld>
            <a:endParaRPr lang="en-US"/>
          </a:p>
        </p:txBody>
      </p:sp>
    </p:spTree>
    <p:extLst>
      <p:ext uri="{BB962C8B-B14F-4D97-AF65-F5344CB8AC3E}">
        <p14:creationId xmlns:p14="http://schemas.microsoft.com/office/powerpoint/2010/main" val="474201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International Code Council is an association focused on developing model codes and standards “used in the design, build and compliance process to construct safe, sustainable, affordable and resilient structures.” According to the ICC, 50 states and the District of Columbia have adopted the I-Codes at the state or jurisdictional level.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ICC-ES includes acceptance criteria for decking and guardrail material based on AC174.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ICC also administers the International Residential Code (IRC).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building a deck for a single-family residential home in the U.S., you will likely need to ensure that your plans are compliant with the IRC to apply for a permit.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IRC is a comprehensive collection of rules that apply to residential construction. Most U.S. states have adopted, to some extent, the IRC as the model building code for one- and two-family dwellings.</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38</a:t>
            </a:fld>
            <a:endParaRPr lang="en-US"/>
          </a:p>
        </p:txBody>
      </p:sp>
    </p:spTree>
    <p:extLst>
      <p:ext uri="{BB962C8B-B14F-4D97-AF65-F5344CB8AC3E}">
        <p14:creationId xmlns:p14="http://schemas.microsoft.com/office/powerpoint/2010/main" val="2862447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there is no universal deck building code per se, you can look to the </a:t>
            </a:r>
            <a:r>
              <a:rPr lang="en-US" sz="1200" kern="1200" dirty="0">
                <a:solidFill>
                  <a:schemeClr val="tx1"/>
                </a:solidFill>
                <a:effectLst/>
                <a:highlight>
                  <a:srgbClr val="FFFF00"/>
                </a:highlight>
                <a:latin typeface="+mn-lt"/>
                <a:ea typeface="+mn-ea"/>
                <a:cs typeface="+mn-cs"/>
              </a:rPr>
              <a:t>2015</a:t>
            </a:r>
            <a:r>
              <a:rPr lang="en-US" sz="1200" kern="1200" dirty="0">
                <a:solidFill>
                  <a:schemeClr val="tx1"/>
                </a:solidFill>
                <a:effectLst/>
                <a:latin typeface="+mn-lt"/>
                <a:ea typeface="+mn-ea"/>
                <a:cs typeface="+mn-cs"/>
              </a:rPr>
              <a:t> IRC for building codes that apply to residential decks. And there are specific elements that are standard for deck construction. These elements are railings and balusters, stairs, and supporting framework. Put simply, you can’t build a deck without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outlined earlier, your deck railings must have a height of at least 36 inches and must include stable grasp and support. The railing and balusters must be spaced to prevent any object larger than 4 inches in diameter from passing through, and the bottom rail must not be more than 4 inches above the deck surface.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in mind that the IRC is a baseline code. Local building codes may be more stringent in certain cases and for specific applications.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dive deeper into some of the pertinent standards and testing/certification organizations…</a:t>
            </a:r>
          </a:p>
        </p:txBody>
      </p:sp>
      <p:sp>
        <p:nvSpPr>
          <p:cNvPr id="4" name="Slide Number Placeholder 3"/>
          <p:cNvSpPr>
            <a:spLocks noGrp="1"/>
          </p:cNvSpPr>
          <p:nvPr>
            <p:ph type="sldNum" sz="quarter" idx="5"/>
          </p:nvPr>
        </p:nvSpPr>
        <p:spPr/>
        <p:txBody>
          <a:bodyPr/>
          <a:lstStyle/>
          <a:p>
            <a:fld id="{D81F8005-91B4-4461-8FA3-04730159E6D0}" type="slidenum">
              <a:rPr lang="en-US" smtClean="0"/>
              <a:t>39</a:t>
            </a:fld>
            <a:endParaRPr lang="en-US"/>
          </a:p>
        </p:txBody>
      </p:sp>
    </p:spTree>
    <p:extLst>
      <p:ext uri="{BB962C8B-B14F-4D97-AF65-F5344CB8AC3E}">
        <p14:creationId xmlns:p14="http://schemas.microsoft.com/office/powerpoint/2010/main" val="1828409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composite deck systems, you can find guidance from the North American Deck and Railing Association (NADRA) as well as the Composite Lumber Manufacturers Association (CLMA).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NADRA promotes safe building practices and deck safety through proper maintenance, inspection, and evaluation, while CLMA has a codes and standards committee that works on industry issues. With regard to the ICC code development, CLMA has submitted code proposals for the 2018 IBC to align composite lumber decking and guard system requirements its revisions to the 2015 International Residential Code.</a:t>
            </a:r>
          </a:p>
        </p:txBody>
      </p:sp>
      <p:sp>
        <p:nvSpPr>
          <p:cNvPr id="4" name="Slide Number Placeholder 3"/>
          <p:cNvSpPr>
            <a:spLocks noGrp="1"/>
          </p:cNvSpPr>
          <p:nvPr>
            <p:ph type="sldNum" sz="quarter" idx="5"/>
          </p:nvPr>
        </p:nvSpPr>
        <p:spPr/>
        <p:txBody>
          <a:bodyPr/>
          <a:lstStyle/>
          <a:p>
            <a:fld id="{D81F8005-91B4-4461-8FA3-04730159E6D0}" type="slidenum">
              <a:rPr lang="en-US" smtClean="0"/>
              <a:t>40</a:t>
            </a:fld>
            <a:endParaRPr lang="en-US"/>
          </a:p>
        </p:txBody>
      </p:sp>
    </p:spTree>
    <p:extLst>
      <p:ext uri="{BB962C8B-B14F-4D97-AF65-F5344CB8AC3E}">
        <p14:creationId xmlns:p14="http://schemas.microsoft.com/office/powerpoint/2010/main" val="452917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there’s Intertek, an accredited testing organization. This multinational group focuses on quality and safety assurance for the construction and building products industries—among others.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Intertek conducts deck, fence, and rail safety and performance testing and provides certification services to qualify decking products for industry-recognized certification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Standards test methods include the following:</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ASTM</a:t>
            </a:r>
          </a:p>
          <a:p>
            <a:pPr marL="171450" lvl="0" indent="-171450">
              <a:buFont typeface="Arial" charset="0"/>
              <a:buChar char="•"/>
            </a:pPr>
            <a:r>
              <a:rPr lang="en-US" sz="1200" kern="1200" dirty="0">
                <a:solidFill>
                  <a:schemeClr val="tx1"/>
                </a:solidFill>
                <a:effectLst/>
                <a:latin typeface="+mn-lt"/>
                <a:ea typeface="+mn-ea"/>
                <a:cs typeface="+mn-cs"/>
              </a:rPr>
              <a:t>CCMC Technical Guides</a:t>
            </a:r>
          </a:p>
          <a:p>
            <a:pPr marL="171450" lvl="0" indent="-171450">
              <a:buFont typeface="Arial" charset="0"/>
              <a:buChar char="•"/>
            </a:pPr>
            <a:r>
              <a:rPr lang="en-US" sz="1200" kern="1200" dirty="0">
                <a:solidFill>
                  <a:schemeClr val="tx1"/>
                </a:solidFill>
                <a:effectLst/>
                <a:latin typeface="+mn-lt"/>
                <a:ea typeface="+mn-ea"/>
                <a:cs typeface="+mn-cs"/>
              </a:rPr>
              <a:t>ICC-ES</a:t>
            </a:r>
          </a:p>
          <a:p>
            <a:pPr marL="171450" lvl="0" indent="-171450">
              <a:buFont typeface="Arial" charset="0"/>
              <a:buChar char="•"/>
            </a:pPr>
            <a:r>
              <a:rPr lang="en-US" sz="1200" kern="1200" dirty="0">
                <a:solidFill>
                  <a:schemeClr val="tx1"/>
                </a:solidFill>
                <a:effectLst/>
                <a:latin typeface="+mn-lt"/>
                <a:ea typeface="+mn-ea"/>
                <a:cs typeface="+mn-cs"/>
              </a:rPr>
              <a:t>Miami Dade</a:t>
            </a:r>
          </a:p>
        </p:txBody>
      </p:sp>
      <p:sp>
        <p:nvSpPr>
          <p:cNvPr id="4" name="Slide Number Placeholder 3"/>
          <p:cNvSpPr>
            <a:spLocks noGrp="1"/>
          </p:cNvSpPr>
          <p:nvPr>
            <p:ph type="sldNum" sz="quarter" idx="5"/>
          </p:nvPr>
        </p:nvSpPr>
        <p:spPr/>
        <p:txBody>
          <a:bodyPr/>
          <a:lstStyle/>
          <a:p>
            <a:fld id="{D81F8005-91B4-4461-8FA3-04730159E6D0}" type="slidenum">
              <a:rPr lang="en-US" smtClean="0"/>
              <a:t>41</a:t>
            </a:fld>
            <a:endParaRPr lang="en-US"/>
          </a:p>
        </p:txBody>
      </p:sp>
    </p:spTree>
    <p:extLst>
      <p:ext uri="{BB962C8B-B14F-4D97-AF65-F5344CB8AC3E}">
        <p14:creationId xmlns:p14="http://schemas.microsoft.com/office/powerpoint/2010/main" val="2800859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1F8005-91B4-4461-8FA3-04730159E6D0}" type="slidenum">
              <a:rPr lang="en-US" smtClean="0"/>
              <a:t>8</a:t>
            </a:fld>
            <a:endParaRPr lang="en-US"/>
          </a:p>
        </p:txBody>
      </p:sp>
    </p:spTree>
    <p:extLst>
      <p:ext uri="{BB962C8B-B14F-4D97-AF65-F5344CB8AC3E}">
        <p14:creationId xmlns:p14="http://schemas.microsoft.com/office/powerpoint/2010/main" val="2106755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PFS-TECO is another organization that provides independent testing and certification to help building products “meet necessary structural requirements and regulations.”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Among the products and issues tested are:</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Building components</a:t>
            </a:r>
          </a:p>
          <a:p>
            <a:pPr marL="171450" lvl="0" indent="-171450">
              <a:buFont typeface="Arial" charset="0"/>
              <a:buChar char="•"/>
            </a:pPr>
            <a:r>
              <a:rPr lang="en-US" sz="1200" kern="1200" dirty="0">
                <a:solidFill>
                  <a:schemeClr val="tx1"/>
                </a:solidFill>
                <a:effectLst/>
                <a:latin typeface="+mn-lt"/>
                <a:ea typeface="+mn-ea"/>
                <a:cs typeface="+mn-cs"/>
              </a:rPr>
              <a:t>Engineered wood products</a:t>
            </a:r>
          </a:p>
          <a:p>
            <a:pPr marL="171450" lvl="0" indent="-171450">
              <a:buFont typeface="Arial" charset="0"/>
              <a:buChar char="•"/>
            </a:pPr>
            <a:r>
              <a:rPr lang="en-US" sz="1200" kern="1200" dirty="0">
                <a:solidFill>
                  <a:schemeClr val="tx1"/>
                </a:solidFill>
                <a:effectLst/>
                <a:latin typeface="+mn-lt"/>
                <a:ea typeface="+mn-ea"/>
                <a:cs typeface="+mn-cs"/>
              </a:rPr>
              <a:t>Formaldehyde certification</a:t>
            </a:r>
          </a:p>
          <a:p>
            <a:pPr marL="171450" lvl="0" indent="-171450">
              <a:buFont typeface="Arial" charset="0"/>
              <a:buChar char="•"/>
            </a:pPr>
            <a:r>
              <a:rPr lang="en-US" sz="1200" kern="1200" dirty="0">
                <a:solidFill>
                  <a:schemeClr val="tx1"/>
                </a:solidFill>
                <a:effectLst/>
                <a:latin typeface="+mn-lt"/>
                <a:ea typeface="+mn-ea"/>
                <a:cs typeface="+mn-cs"/>
              </a:rPr>
              <a:t>Research reports (code compliance testing and reporting) </a:t>
            </a:r>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42</a:t>
            </a:fld>
            <a:endParaRPr lang="en-US"/>
          </a:p>
        </p:txBody>
      </p:sp>
    </p:spTree>
    <p:extLst>
      <p:ext uri="{BB962C8B-B14F-4D97-AF65-F5344CB8AC3E}">
        <p14:creationId xmlns:p14="http://schemas.microsoft.com/office/powerpoint/2010/main" val="357155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NTA, Inc. is also an independent, third-party inspection, certification, and testing/evaluation company that is approved per Section 1703 of the IBC. The organization focuses on residential and commercial housing—including decking systems.</a:t>
            </a:r>
          </a:p>
          <a:p>
            <a:endParaRPr lang="en-US" dirty="0"/>
          </a:p>
          <a:p>
            <a:r>
              <a:rPr lang="en-US" sz="1200" kern="1200" dirty="0">
                <a:solidFill>
                  <a:schemeClr val="tx1"/>
                </a:solidFill>
                <a:effectLst/>
                <a:latin typeface="+mn-lt"/>
                <a:ea typeface="+mn-ea"/>
                <a:cs typeface="+mn-cs"/>
              </a:rPr>
              <a:t> ASTM is the world’s largest source of voluntary standards for materials, services, and systems. The organization publishes information that addresses sampling and testing methods to ascertain the health, safety, and performance of materials.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 decking project, it’s recommended to select composite decking and accessories that have an ASTM rating verifying their safety and performance.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Specifically, ASTM D 7032-08 establishes performance ratings for wood-plastic composite deck boards and guardrail systems, guards or handrails.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industry also looks to AC174 for deck board span ratings and guardrail systems used in exterior residential applications.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quality and performance assurance, look for materials that have been evaluated by professional engineers at an independent third-party test laboratory such as NTA, Intertek, and PFS-TECO.</a:t>
            </a:r>
          </a:p>
        </p:txBody>
      </p:sp>
      <p:sp>
        <p:nvSpPr>
          <p:cNvPr id="4" name="Slide Number Placeholder 3"/>
          <p:cNvSpPr>
            <a:spLocks noGrp="1"/>
          </p:cNvSpPr>
          <p:nvPr>
            <p:ph type="sldNum" sz="quarter" idx="5"/>
          </p:nvPr>
        </p:nvSpPr>
        <p:spPr/>
        <p:txBody>
          <a:bodyPr/>
          <a:lstStyle/>
          <a:p>
            <a:fld id="{D81F8005-91B4-4461-8FA3-04730159E6D0}" type="slidenum">
              <a:rPr lang="en-US" smtClean="0"/>
              <a:t>43</a:t>
            </a:fld>
            <a:endParaRPr lang="en-US"/>
          </a:p>
        </p:txBody>
      </p:sp>
    </p:spTree>
    <p:extLst>
      <p:ext uri="{BB962C8B-B14F-4D97-AF65-F5344CB8AC3E}">
        <p14:creationId xmlns:p14="http://schemas.microsoft.com/office/powerpoint/2010/main" val="2129320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81F8005-91B4-4461-8FA3-04730159E6D0}" type="slidenum">
              <a:rPr lang="en-US" smtClean="0"/>
              <a:t>44</a:t>
            </a:fld>
            <a:endParaRPr lang="en-US"/>
          </a:p>
        </p:txBody>
      </p:sp>
    </p:spTree>
    <p:extLst>
      <p:ext uri="{BB962C8B-B14F-4D97-AF65-F5344CB8AC3E}">
        <p14:creationId xmlns:p14="http://schemas.microsoft.com/office/powerpoint/2010/main" val="2329628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45</a:t>
            </a:fld>
            <a:endParaRPr lang="en-US"/>
          </a:p>
        </p:txBody>
      </p:sp>
    </p:spTree>
    <p:extLst>
      <p:ext uri="{BB962C8B-B14F-4D97-AF65-F5344CB8AC3E}">
        <p14:creationId xmlns:p14="http://schemas.microsoft.com/office/powerpoint/2010/main" val="48922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Deckorators Voyage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Ground level / on concreate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Denver Tech Center</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11</a:t>
            </a:fld>
            <a:endParaRPr lang="en-US"/>
          </a:p>
        </p:txBody>
      </p:sp>
    </p:spTree>
    <p:extLst>
      <p:ext uri="{BB962C8B-B14F-4D97-AF65-F5344CB8AC3E}">
        <p14:creationId xmlns:p14="http://schemas.microsoft.com/office/powerpoint/2010/main" val="240334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Composite decking, also known as wood-plastic composite (WPC) or mineral-based composite (MBC), is made up of a mixture of wood fiber and plastic. This mixture is further enhanced with pigments, IR and UV filtering agents. </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14</a:t>
            </a:fld>
            <a:endParaRPr lang="en-US"/>
          </a:p>
        </p:txBody>
      </p:sp>
    </p:spTree>
    <p:extLst>
      <p:ext uri="{BB962C8B-B14F-4D97-AF65-F5344CB8AC3E}">
        <p14:creationId xmlns:p14="http://schemas.microsoft.com/office/powerpoint/2010/main" val="128697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not all decking products are created equal. When it comes to durability, lasting return on investment, and ease of maintenance, composite decking outperforms traditional wood boards on many fronts.</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15</a:t>
            </a:fld>
            <a:endParaRPr lang="en-US"/>
          </a:p>
        </p:txBody>
      </p:sp>
    </p:spTree>
    <p:extLst>
      <p:ext uri="{BB962C8B-B14F-4D97-AF65-F5344CB8AC3E}">
        <p14:creationId xmlns:p14="http://schemas.microsoft.com/office/powerpoint/2010/main" val="192942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Unlike wood, composite decking is resistant to the following:</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Splitting and delamination</a:t>
            </a:r>
          </a:p>
          <a:p>
            <a:pPr marL="171450" lvl="0" indent="-171450">
              <a:buFont typeface="Arial" charset="0"/>
              <a:buChar char="•"/>
            </a:pPr>
            <a:r>
              <a:rPr lang="en-US" sz="1200" kern="1200" dirty="0">
                <a:solidFill>
                  <a:schemeClr val="tx1"/>
                </a:solidFill>
                <a:effectLst/>
                <a:latin typeface="+mn-lt"/>
                <a:ea typeface="+mn-ea"/>
                <a:cs typeface="+mn-cs"/>
              </a:rPr>
              <a:t>Mold, mildew, and rot</a:t>
            </a:r>
          </a:p>
          <a:p>
            <a:pPr marL="171450" lvl="0" indent="-171450">
              <a:buFont typeface="Arial" charset="0"/>
              <a:buChar char="•"/>
            </a:pPr>
            <a:r>
              <a:rPr lang="en-US" sz="1200" kern="1200" dirty="0">
                <a:solidFill>
                  <a:schemeClr val="tx1"/>
                </a:solidFill>
                <a:effectLst/>
                <a:latin typeface="+mn-lt"/>
                <a:ea typeface="+mn-ea"/>
                <a:cs typeface="+mn-cs"/>
              </a:rPr>
              <a:t>Insect infestations</a:t>
            </a:r>
          </a:p>
          <a:p>
            <a:pPr marL="171450" lvl="0" indent="-171450">
              <a:buFont typeface="Arial" charset="0"/>
              <a:buChar char="•"/>
            </a:pPr>
            <a:r>
              <a:rPr lang="en-US" sz="1200" kern="1200" dirty="0">
                <a:solidFill>
                  <a:schemeClr val="tx1"/>
                </a:solidFill>
                <a:effectLst/>
                <a:latin typeface="+mn-lt"/>
                <a:ea typeface="+mn-ea"/>
                <a:cs typeface="+mn-cs"/>
              </a:rPr>
              <a:t>UV damage</a:t>
            </a:r>
          </a:p>
          <a:p>
            <a:pPr marL="171450" lvl="0" indent="-171450">
              <a:buFont typeface="Arial" charset="0"/>
              <a:buChar char="•"/>
            </a:pPr>
            <a:r>
              <a:rPr lang="en-US" sz="1200" kern="1200" dirty="0">
                <a:solidFill>
                  <a:schemeClr val="tx1"/>
                </a:solidFill>
                <a:effectLst/>
                <a:latin typeface="+mn-lt"/>
                <a:ea typeface="+mn-ea"/>
                <a:cs typeface="+mn-cs"/>
              </a:rPr>
              <a:t>Stains and scratches</a:t>
            </a:r>
          </a:p>
          <a:p>
            <a:pPr marL="171450" lvl="0" indent="-171450">
              <a:buFont typeface="Arial" charset="0"/>
              <a:buChar char="•"/>
            </a:pPr>
            <a:r>
              <a:rPr lang="en-US" sz="1200" kern="1200" dirty="0">
                <a:solidFill>
                  <a:schemeClr val="tx1"/>
                </a:solidFill>
                <a:effectLst/>
                <a:latin typeface="+mn-lt"/>
                <a:ea typeface="+mn-ea"/>
                <a:cs typeface="+mn-cs"/>
              </a:rPr>
              <a:t>Water absorption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where wood requires annual maintenance and costly repairs, composite decking can go for years with just periodic use of soap and water to eliminate dirt and debris buildup. </a:t>
            </a:r>
            <a:endParaRPr lang="en-US" dirty="0"/>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16</a:t>
            </a:fld>
            <a:endParaRPr lang="en-US"/>
          </a:p>
        </p:txBody>
      </p:sp>
    </p:spTree>
    <p:extLst>
      <p:ext uri="{BB962C8B-B14F-4D97-AF65-F5344CB8AC3E}">
        <p14:creationId xmlns:p14="http://schemas.microsoft.com/office/powerpoint/2010/main" val="193630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Composite decking is considered sustainable and eco-friendly because of its use of recycled materials.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the wood can be made from ground-up wood leftover from mills and manufacturing processes, wood chips, and wood fiber pieces. The plastic component can also include recycled materials such as plastic bottles and bags.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composite decking does not need to be stained and sealed, is free of formaldehyde, and thus is non-toxic.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sustainable appeal of composite decking makes it a popular choice for owners who seek to reduce any negative impact to the environment.</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17</a:t>
            </a:fld>
            <a:endParaRPr lang="en-US"/>
          </a:p>
        </p:txBody>
      </p:sp>
    </p:spTree>
    <p:extLst>
      <p:ext uri="{BB962C8B-B14F-4D97-AF65-F5344CB8AC3E}">
        <p14:creationId xmlns:p14="http://schemas.microsoft.com/office/powerpoint/2010/main" val="75642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weigh the benefits of composite against wood decking, you find that although composite may cost a bit more up front—more along the lines of upscale wood decking—it offers long-term performance and savings.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composite decking lasts longer and does not require the sometimes dramatic and often costly upkeep and replacement of traditional wood, owners can achieve significant savings over the entire lifecycle of a deck installation.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savings are beneficial not just for residential owners, but also for government and commercial organizations that depend on durability and efficiencies to provide safe and appealing environments for their clients and the public.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composite decking is typically backed by warranties of 25 to 50 years, further protecting an owner’s investment. </a:t>
            </a:r>
          </a:p>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18</a:t>
            </a:fld>
            <a:endParaRPr lang="en-US"/>
          </a:p>
        </p:txBody>
      </p:sp>
    </p:spTree>
    <p:extLst>
      <p:ext uri="{BB962C8B-B14F-4D97-AF65-F5344CB8AC3E}">
        <p14:creationId xmlns:p14="http://schemas.microsoft.com/office/powerpoint/2010/main" val="2152694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Diagram, website&#10;&#10;Description automatically generated">
            <a:extLst>
              <a:ext uri="{FF2B5EF4-FFF2-40B4-BE49-F238E27FC236}">
                <a16:creationId xmlns:a16="http://schemas.microsoft.com/office/drawing/2014/main" id="{C7D74F4C-D5B3-406F-9153-4BF1F878E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44"/>
          <a:stretch/>
        </p:blipFill>
        <p:spPr>
          <a:xfrm>
            <a:off x="0" y="0"/>
            <a:ext cx="12192000" cy="6858000"/>
          </a:xfrm>
          <a:prstGeom prst="rect">
            <a:avLst/>
          </a:prstGeom>
        </p:spPr>
      </p:pic>
    </p:spTree>
    <p:extLst>
      <p:ext uri="{BB962C8B-B14F-4D97-AF65-F5344CB8AC3E}">
        <p14:creationId xmlns:p14="http://schemas.microsoft.com/office/powerpoint/2010/main" val="1505362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BD25-2C11-4134-B3E1-BCC79185D0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EB734-4171-4A35-AB3B-7256D0E30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7EF99-BA4B-4D1C-8D33-A28A134AF4D6}"/>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5" name="Footer Placeholder 4">
            <a:extLst>
              <a:ext uri="{FF2B5EF4-FFF2-40B4-BE49-F238E27FC236}">
                <a16:creationId xmlns:a16="http://schemas.microsoft.com/office/drawing/2014/main" id="{E7706EBA-1B02-4296-9519-72EF73243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39E74F-BADA-4152-A4EF-507E85D719C7}"/>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2664452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66CFE-7480-42A0-A1DC-0E2F88774F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318619-7890-443E-94F9-6A1FED075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8D8BB-72A1-4F24-9386-EDD586F825C9}"/>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5" name="Footer Placeholder 4">
            <a:extLst>
              <a:ext uri="{FF2B5EF4-FFF2-40B4-BE49-F238E27FC236}">
                <a16:creationId xmlns:a16="http://schemas.microsoft.com/office/drawing/2014/main" id="{E682A811-29DE-4FF3-A606-1FCED7BCF9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A34DC-9B36-4D8F-952F-CA4CD2B62C4F}"/>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215842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E56A8325-422C-4BDF-8C68-411AB1BB8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CE7A2882-A6FF-4C5C-9D26-ED7AB2A3D0C4}"/>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8953A64E-76C5-4073-A310-DF5F4B9B794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4CAD11-2D37-492B-AACF-0A83A0827799}" type="slidenum">
              <a:rPr lang="en-US" smtClean="0"/>
              <a:pPr/>
              <a:t>‹#›</a:t>
            </a:fld>
            <a:endParaRPr lang="en-US" dirty="0"/>
          </a:p>
        </p:txBody>
      </p:sp>
    </p:spTree>
    <p:extLst>
      <p:ext uri="{BB962C8B-B14F-4D97-AF65-F5344CB8AC3E}">
        <p14:creationId xmlns:p14="http://schemas.microsoft.com/office/powerpoint/2010/main" val="178386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E4BD-F7DF-4AB5-A77A-BE7787FF1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8ED1D3-5BD6-4C7E-AF0C-FC73C1AC0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91849-2CAD-458A-8D6C-150FFDB700B2}"/>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5" name="Footer Placeholder 4">
            <a:extLst>
              <a:ext uri="{FF2B5EF4-FFF2-40B4-BE49-F238E27FC236}">
                <a16:creationId xmlns:a16="http://schemas.microsoft.com/office/drawing/2014/main" id="{F85811C8-C3F5-4A92-963A-3A22DD67CB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DE28F6-F39C-4BEF-AD06-A18BE764C39B}"/>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338868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BE05-8850-4C38-8C34-3C74EAA7C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5075F-D972-4798-A1CC-B336A5D256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1D18C0-BE1C-4BD0-9BB5-F34DB26A05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9FE0E9-0F4F-4B15-88F7-84986720CA47}"/>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6" name="Footer Placeholder 5">
            <a:extLst>
              <a:ext uri="{FF2B5EF4-FFF2-40B4-BE49-F238E27FC236}">
                <a16:creationId xmlns:a16="http://schemas.microsoft.com/office/drawing/2014/main" id="{717F7103-058F-40AF-969F-CC57DD7435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9E7974-933E-4054-B27F-F273DB636581}"/>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1256315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3FBE-CDD1-48C9-B8EC-02AE404C1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EA2F08-CDA2-4649-AA86-A62429B66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8F399-75BB-45D2-989E-81B5C414B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901F9C-D3A7-470C-A4A2-90E9CB143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F5406-2CD2-46C7-A218-BF4FE7B99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D0AD3C-70E2-481C-A964-5AB8669B7D71}"/>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8" name="Footer Placeholder 7">
            <a:extLst>
              <a:ext uri="{FF2B5EF4-FFF2-40B4-BE49-F238E27FC236}">
                <a16:creationId xmlns:a16="http://schemas.microsoft.com/office/drawing/2014/main" id="{27A7252E-4580-43F2-BE4D-823472494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8FFE00-793B-462D-94F1-928AF73F0AD6}"/>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210407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4BD7-1D1F-4EAF-9D77-8393990A2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42408-5C6B-4B31-9991-EAC6964828B2}"/>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4" name="Footer Placeholder 3">
            <a:extLst>
              <a:ext uri="{FF2B5EF4-FFF2-40B4-BE49-F238E27FC236}">
                <a16:creationId xmlns:a16="http://schemas.microsoft.com/office/drawing/2014/main" id="{0AE80B18-DA0A-4D3A-A225-8CF10740A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85295A-C5A4-4816-AA71-7FCA77B1F347}"/>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171738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1847F-196B-479C-BDAB-22256C5E653F}"/>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3" name="Footer Placeholder 2">
            <a:extLst>
              <a:ext uri="{FF2B5EF4-FFF2-40B4-BE49-F238E27FC236}">
                <a16:creationId xmlns:a16="http://schemas.microsoft.com/office/drawing/2014/main" id="{7EDFFCF3-F704-4682-969E-AF20F349A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2A1B2B-B15D-4AE4-8D4A-9E597377228F}"/>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181065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AF39-DA59-4E8B-8442-8FF26FA47A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7563B4-136A-4280-95AB-CF3D43208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5D9C79-1EB4-41F8-9C7A-2D82CC9EE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677FC4-376D-4E1A-ABE4-73D51DC9C2FE}"/>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6" name="Footer Placeholder 5">
            <a:extLst>
              <a:ext uri="{FF2B5EF4-FFF2-40B4-BE49-F238E27FC236}">
                <a16:creationId xmlns:a16="http://schemas.microsoft.com/office/drawing/2014/main" id="{EB2DE018-DAC5-4431-AA82-145D4C8C12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58B89-E95D-4147-B0D8-9EB03FBC4B12}"/>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235845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0434-38FB-4874-B15D-BFD92054D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ABB56-32B4-4F86-9172-C49F56C7F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B8AEA-E2C6-4CCC-8F84-972BB3635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08EDC-5BB2-47B3-8CBF-11EB70B36E60}"/>
              </a:ext>
            </a:extLst>
          </p:cNvPr>
          <p:cNvSpPr>
            <a:spLocks noGrp="1"/>
          </p:cNvSpPr>
          <p:nvPr>
            <p:ph type="dt" sz="half" idx="10"/>
          </p:nvPr>
        </p:nvSpPr>
        <p:spPr>
          <a:xfrm>
            <a:off x="838200" y="6356350"/>
            <a:ext cx="2743200" cy="365125"/>
          </a:xfrm>
          <a:prstGeom prst="rect">
            <a:avLst/>
          </a:prstGeom>
        </p:spPr>
        <p:txBody>
          <a:bodyPr/>
          <a:lstStyle/>
          <a:p>
            <a:fld id="{AC02688A-9A7B-43A1-9278-416F94CB58FB}" type="datetimeFigureOut">
              <a:rPr lang="en-US" smtClean="0"/>
              <a:t>10/17/2022</a:t>
            </a:fld>
            <a:endParaRPr lang="en-US"/>
          </a:p>
        </p:txBody>
      </p:sp>
      <p:sp>
        <p:nvSpPr>
          <p:cNvPr id="6" name="Footer Placeholder 5">
            <a:extLst>
              <a:ext uri="{FF2B5EF4-FFF2-40B4-BE49-F238E27FC236}">
                <a16:creationId xmlns:a16="http://schemas.microsoft.com/office/drawing/2014/main" id="{88E4C52E-D5C4-4866-808B-F019BF3FFD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4EEA09-FD90-4A90-BD11-760108DB8813}"/>
              </a:ext>
            </a:extLst>
          </p:cNvPr>
          <p:cNvSpPr>
            <a:spLocks noGrp="1"/>
          </p:cNvSpPr>
          <p:nvPr>
            <p:ph type="sldNum" sz="quarter" idx="12"/>
          </p:nvPr>
        </p:nvSpPr>
        <p:spPr/>
        <p:txBody>
          <a:bodyPr/>
          <a:lstStyle/>
          <a:p>
            <a:fld id="{A94CAD11-2D37-492B-AACF-0A83A0827799}" type="slidenum">
              <a:rPr lang="en-US" smtClean="0"/>
              <a:t>‹#›</a:t>
            </a:fld>
            <a:endParaRPr lang="en-US"/>
          </a:p>
        </p:txBody>
      </p:sp>
    </p:spTree>
    <p:extLst>
      <p:ext uri="{BB962C8B-B14F-4D97-AF65-F5344CB8AC3E}">
        <p14:creationId xmlns:p14="http://schemas.microsoft.com/office/powerpoint/2010/main" val="40800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9D3BB-6585-41E3-A889-9EB6EAA76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BE8696-9230-4B46-899F-050F4F91C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3F315F-F653-4937-A4BC-F3B20ADB8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CAD11-2D37-492B-AACF-0A83A0827799}" type="slidenum">
              <a:rPr lang="en-US" smtClean="0"/>
              <a:t>‹#›</a:t>
            </a:fld>
            <a:endParaRPr lang="en-US"/>
          </a:p>
        </p:txBody>
      </p:sp>
    </p:spTree>
    <p:extLst>
      <p:ext uri="{BB962C8B-B14F-4D97-AF65-F5344CB8AC3E}">
        <p14:creationId xmlns:p14="http://schemas.microsoft.com/office/powerpoint/2010/main" val="567266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hyperlink" Target="http://www.iccsafe.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hyperlink" Target="http://www.nadra.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compositelumber.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intertek.com/building/deck-fence-rai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hyperlink" Target="http://www.pfsteco.com/building-product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hyperlink" Target="http://www.ntainc.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astm.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deckorators.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image" Target="../media/image18.tif"/><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9D7F18A-9BA2-4526-B809-2F562E647573}"/>
              </a:ext>
            </a:extLst>
          </p:cNvPr>
          <p:cNvGrpSpPr/>
          <p:nvPr/>
        </p:nvGrpSpPr>
        <p:grpSpPr>
          <a:xfrm>
            <a:off x="-4320" y="0"/>
            <a:ext cx="12196321" cy="6858000"/>
            <a:chOff x="-4320" y="0"/>
            <a:chExt cx="12196321" cy="6858000"/>
          </a:xfrm>
        </p:grpSpPr>
        <p:sp>
          <p:nvSpPr>
            <p:cNvPr id="3" name="Rectangle 2">
              <a:extLst>
                <a:ext uri="{FF2B5EF4-FFF2-40B4-BE49-F238E27FC236}">
                  <a16:creationId xmlns:a16="http://schemas.microsoft.com/office/drawing/2014/main" id="{D874295C-8A4F-4F64-AC03-0B9AA05946E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A864DA25-0EC7-461B-B748-5CC004880D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
            <a:stretch/>
          </p:blipFill>
          <p:spPr bwMode="auto">
            <a:xfrm>
              <a:off x="0" y="0"/>
              <a:ext cx="4866588" cy="38744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F8D17FA-00E6-476F-91A7-97A2CCA77E1F}"/>
                </a:ext>
              </a:extLst>
            </p:cNvPr>
            <p:cNvPicPr>
              <a:picLocks noChangeAspect="1"/>
            </p:cNvPicPr>
            <p:nvPr/>
          </p:nvPicPr>
          <p:blipFill rotWithShape="1">
            <a:blip r:embed="rId3"/>
            <a:srcRect l="8985" t="33333" r="69169" b="25555"/>
            <a:stretch/>
          </p:blipFill>
          <p:spPr>
            <a:xfrm>
              <a:off x="4866589" y="0"/>
              <a:ext cx="7325412" cy="3874416"/>
            </a:xfrm>
            <a:prstGeom prst="rect">
              <a:avLst/>
            </a:prstGeom>
          </p:spPr>
        </p:pic>
        <p:pic>
          <p:nvPicPr>
            <p:cNvPr id="11" name="Picture 4" descr="ProWood FR (Fire Retardant) - ProWood Lumber">
              <a:extLst>
                <a:ext uri="{FF2B5EF4-FFF2-40B4-BE49-F238E27FC236}">
                  <a16:creationId xmlns:a16="http://schemas.microsoft.com/office/drawing/2014/main" id="{2AE638F6-E0A3-476B-A177-1F840EC6EE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3874416"/>
              <a:ext cx="8726982" cy="29835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FP Retail Solutions | UFP Retail Solutions">
              <a:extLst>
                <a:ext uri="{FF2B5EF4-FFF2-40B4-BE49-F238E27FC236}">
                  <a16:creationId xmlns:a16="http://schemas.microsoft.com/office/drawing/2014/main" id="{D821B7BE-7753-492C-B13E-5A216039D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419" y="5181687"/>
              <a:ext cx="2820144" cy="36904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43132A21-DDEB-44D8-B553-C44FF45D487C}"/>
                </a:ext>
              </a:extLst>
            </p:cNvPr>
            <p:cNvCxnSpPr>
              <a:cxnSpLocks/>
            </p:cNvCxnSpPr>
            <p:nvPr/>
          </p:nvCxnSpPr>
          <p:spPr>
            <a:xfrm flipH="1">
              <a:off x="4866588" y="0"/>
              <a:ext cx="1" cy="388384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89EF4F-E5F3-463E-A146-2B5A4B9B3E3F}"/>
                </a:ext>
              </a:extLst>
            </p:cNvPr>
            <p:cNvCxnSpPr>
              <a:cxnSpLocks/>
            </p:cNvCxnSpPr>
            <p:nvPr/>
          </p:nvCxnSpPr>
          <p:spPr>
            <a:xfrm flipH="1">
              <a:off x="-4320" y="3883843"/>
              <a:ext cx="87313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184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COURSE DESCRIPTION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10515600" cy="3158208"/>
          </a:xfrm>
        </p:spPr>
        <p:txBody>
          <a:bodyPr>
            <a:normAutofit fontScale="62500" lnSpcReduction="20000"/>
          </a:bodyPr>
          <a:lstStyle/>
          <a:p>
            <a:pPr>
              <a:lnSpc>
                <a:spcPct val="120000"/>
              </a:lnSpc>
            </a:pPr>
            <a:r>
              <a:rPr lang="en-US" sz="2800" dirty="0"/>
              <a:t>Long lasting, hassle free, and environmentally friendly, the newer composite decking options are a high-performance alternative to traditional wood and traditional WPC decking. </a:t>
            </a:r>
          </a:p>
          <a:p>
            <a:pPr>
              <a:lnSpc>
                <a:spcPct val="120000"/>
              </a:lnSpc>
            </a:pPr>
            <a:endParaRPr lang="en-US" sz="2800" dirty="0"/>
          </a:p>
          <a:p>
            <a:pPr>
              <a:lnSpc>
                <a:spcPct val="120000"/>
              </a:lnSpc>
            </a:pPr>
            <a:r>
              <a:rPr lang="en-US" sz="2800" dirty="0"/>
              <a:t>By the end of this course, contractors/builders and architects will understand how composite decking outperforms traditional decking, why it is sustainable and eco-friendly, and how to select composite decking that meets stringent codes and standards. </a:t>
            </a:r>
          </a:p>
          <a:p>
            <a:pPr>
              <a:lnSpc>
                <a:spcPct val="120000"/>
              </a:lnSpc>
            </a:pPr>
            <a:endParaRPr lang="en-US" sz="2800" dirty="0"/>
          </a:p>
          <a:p>
            <a:pPr>
              <a:lnSpc>
                <a:spcPct val="120000"/>
              </a:lnSpc>
            </a:pPr>
            <a:r>
              <a:rPr lang="en-US" sz="2800" dirty="0"/>
              <a:t>This CEU will also explore the components of a decking project and installation best practices for successful project outcomes that deliver value and satisfaction.</a:t>
            </a:r>
          </a:p>
          <a:p>
            <a:endParaRPr lang="en-US" dirty="0"/>
          </a:p>
        </p:txBody>
      </p:sp>
    </p:spTree>
    <p:extLst>
      <p:ext uri="{BB962C8B-B14F-4D97-AF65-F5344CB8AC3E}">
        <p14:creationId xmlns:p14="http://schemas.microsoft.com/office/powerpoint/2010/main" val="153041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OVERALL LEARNING OBJECTIVES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199" y="1557834"/>
            <a:ext cx="6553201" cy="4764589"/>
          </a:xfrm>
        </p:spPr>
        <p:txBody>
          <a:bodyPr>
            <a:normAutofit fontScale="55000" lnSpcReduction="20000"/>
          </a:bodyPr>
          <a:lstStyle/>
          <a:p>
            <a:pPr marL="0" indent="0">
              <a:lnSpc>
                <a:spcPct val="120000"/>
              </a:lnSpc>
              <a:spcBef>
                <a:spcPts val="95"/>
              </a:spcBef>
              <a:buNone/>
            </a:pPr>
            <a:r>
              <a:rPr lang="en-US" sz="3300" b="1" spc="-15" dirty="0">
                <a:solidFill>
                  <a:schemeClr val="accent1">
                    <a:lumMod val="50000"/>
                  </a:schemeClr>
                </a:solidFill>
                <a:latin typeface="Avenir Next LT Pro" panose="020B0504020202020204" pitchFamily="34" charset="0"/>
                <a:cs typeface="Calibri"/>
              </a:rPr>
              <a:t>By completion of this learning unit, you should be able to</a:t>
            </a:r>
            <a:r>
              <a:rPr lang="en-US" sz="4400" b="1" spc="-5" dirty="0">
                <a:latin typeface="Calibri"/>
                <a:cs typeface="Calibri"/>
              </a:rPr>
              <a:t>: </a:t>
            </a:r>
            <a:endParaRPr lang="en-US" sz="2900" dirty="0">
              <a:latin typeface="Calibri"/>
              <a:cs typeface="Calibri"/>
            </a:endParaRPr>
          </a:p>
          <a:p>
            <a:pPr marL="0" indent="0">
              <a:lnSpc>
                <a:spcPct val="120000"/>
              </a:lnSpc>
              <a:buNone/>
              <a:tabLst>
                <a:tab pos="471805" algn="l"/>
              </a:tabLst>
            </a:pPr>
            <a:endParaRPr lang="en-US" spc="-15" dirty="0">
              <a:cs typeface="Calibri"/>
            </a:endParaRPr>
          </a:p>
          <a:p>
            <a:pPr>
              <a:lnSpc>
                <a:spcPct val="120000"/>
              </a:lnSpc>
              <a:tabLst>
                <a:tab pos="471805" algn="l"/>
              </a:tabLst>
            </a:pPr>
            <a:r>
              <a:rPr lang="en-US" spc="-15" dirty="0">
                <a:cs typeface="Calibri"/>
              </a:rPr>
              <a:t>Outline the benefits of composite versus wood decking</a:t>
            </a:r>
          </a:p>
          <a:p>
            <a:pPr marL="0" indent="0">
              <a:lnSpc>
                <a:spcPct val="120000"/>
              </a:lnSpc>
              <a:buNone/>
              <a:tabLst>
                <a:tab pos="471805" algn="l"/>
              </a:tabLst>
            </a:pPr>
            <a:endParaRPr lang="en-US" spc="-15" dirty="0">
              <a:cs typeface="Calibri"/>
            </a:endParaRPr>
          </a:p>
          <a:p>
            <a:pPr>
              <a:lnSpc>
                <a:spcPct val="120000"/>
              </a:lnSpc>
              <a:tabLst>
                <a:tab pos="471805" algn="l"/>
              </a:tabLst>
            </a:pPr>
            <a:r>
              <a:rPr lang="en-US" spc="-15" dirty="0">
                <a:cs typeface="Calibri"/>
              </a:rPr>
              <a:t>Examine installation processes and identify appropriate accessories for composite decking projects</a:t>
            </a:r>
          </a:p>
          <a:p>
            <a:pPr>
              <a:lnSpc>
                <a:spcPct val="120000"/>
              </a:lnSpc>
              <a:tabLst>
                <a:tab pos="471805" algn="l"/>
              </a:tabLst>
            </a:pPr>
            <a:endParaRPr lang="en-US" spc="-15" dirty="0">
              <a:cs typeface="Calibri"/>
            </a:endParaRPr>
          </a:p>
          <a:p>
            <a:pPr>
              <a:lnSpc>
                <a:spcPct val="120000"/>
              </a:lnSpc>
              <a:tabLst>
                <a:tab pos="471805" algn="l"/>
              </a:tabLst>
            </a:pPr>
            <a:r>
              <a:rPr lang="en-US" spc="-15" dirty="0">
                <a:cs typeface="Calibri"/>
              </a:rPr>
              <a:t>Describe best practices for the selection of composite decking systems</a:t>
            </a:r>
          </a:p>
          <a:p>
            <a:pPr>
              <a:lnSpc>
                <a:spcPct val="120000"/>
              </a:lnSpc>
              <a:tabLst>
                <a:tab pos="471805" algn="l"/>
              </a:tabLst>
            </a:pPr>
            <a:endParaRPr lang="en-US" spc="-15" dirty="0">
              <a:cs typeface="Calibri"/>
            </a:endParaRPr>
          </a:p>
          <a:p>
            <a:pPr>
              <a:lnSpc>
                <a:spcPct val="120000"/>
              </a:lnSpc>
              <a:tabLst>
                <a:tab pos="471805" algn="l"/>
              </a:tabLst>
            </a:pPr>
            <a:r>
              <a:rPr lang="en-US" spc="-15" dirty="0">
                <a:cs typeface="Calibri"/>
              </a:rPr>
              <a:t>Discuss current composite decking codes and standards and identify best practices for meeting relevant performance and safety criteria</a:t>
            </a:r>
            <a:endParaRPr lang="en-US" spc="-15" dirty="0">
              <a:latin typeface="Calibri"/>
              <a:cs typeface="Calibri"/>
            </a:endParaRPr>
          </a:p>
        </p:txBody>
      </p:sp>
      <p:pic>
        <p:nvPicPr>
          <p:cNvPr id="5" name="Picture 4">
            <a:extLst>
              <a:ext uri="{FF2B5EF4-FFF2-40B4-BE49-F238E27FC236}">
                <a16:creationId xmlns:a16="http://schemas.microsoft.com/office/drawing/2014/main" id="{733EDA6D-A6E4-41BF-B98C-753E9F09E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24"/>
          <a:stretch/>
        </p:blipFill>
        <p:spPr>
          <a:xfrm>
            <a:off x="7797743" y="1443587"/>
            <a:ext cx="3723698" cy="2188921"/>
          </a:xfrm>
          <a:prstGeom prst="rect">
            <a:avLst/>
          </a:prstGeom>
          <a:effectLst>
            <a:outerShdw blurRad="50800" dist="38100" dir="2700000" algn="tl" rotWithShape="0">
              <a:prstClr val="black">
                <a:alpha val="40000"/>
              </a:prstClr>
            </a:outerShdw>
          </a:effectLst>
        </p:spPr>
      </p:pic>
      <p:pic>
        <p:nvPicPr>
          <p:cNvPr id="1026" name="26C8C45A-62FD-423C-96D6-BAF61666B7D6">
            <a:extLst>
              <a:ext uri="{FF2B5EF4-FFF2-40B4-BE49-F238E27FC236}">
                <a16:creationId xmlns:a16="http://schemas.microsoft.com/office/drawing/2014/main" id="{8C2B94E9-6EBD-415D-9D52-C267F3071A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93" t="18297" r="3520" b="28507"/>
          <a:stretch/>
        </p:blipFill>
        <p:spPr bwMode="auto">
          <a:xfrm>
            <a:off x="7797743" y="3767975"/>
            <a:ext cx="3723698" cy="236413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17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25162-FA04-4C22-B52A-C445530B92F5}"/>
              </a:ext>
            </a:extLst>
          </p:cNvPr>
          <p:cNvSpPr/>
          <p:nvPr/>
        </p:nvSpPr>
        <p:spPr>
          <a:xfrm>
            <a:off x="4945126" y="1961474"/>
            <a:ext cx="7098290" cy="23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D5F422-7DBE-47A9-8ECA-7703AAA11DEC}"/>
              </a:ext>
            </a:extLst>
          </p:cNvPr>
          <p:cNvSpPr/>
          <p:nvPr/>
        </p:nvSpPr>
        <p:spPr>
          <a:xfrm>
            <a:off x="6426926" y="5939238"/>
            <a:ext cx="4058194"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C1D0A7-0764-4589-9C06-E5DF39D1704E}"/>
              </a:ext>
            </a:extLst>
          </p:cNvPr>
          <p:cNvSpPr/>
          <p:nvPr/>
        </p:nvSpPr>
        <p:spPr>
          <a:xfrm>
            <a:off x="7093133" y="3040436"/>
            <a:ext cx="2233748" cy="40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32E9C-B6D3-4566-953A-1EDC7D29EF7D}"/>
              </a:ext>
            </a:extLst>
          </p:cNvPr>
          <p:cNvSpPr>
            <a:spLocks noGrp="1"/>
          </p:cNvSpPr>
          <p:nvPr>
            <p:ph type="ctrTitle" idx="4294967295"/>
          </p:nvPr>
        </p:nvSpPr>
        <p:spPr>
          <a:xfrm>
            <a:off x="4849806" y="1816551"/>
            <a:ext cx="6720401" cy="1123405"/>
          </a:xfrm>
        </p:spPr>
        <p:txBody>
          <a:bodyPr anchor="ctr">
            <a:noAutofit/>
          </a:bodyPr>
          <a:lstStyle/>
          <a:p>
            <a:pPr algn="ctr"/>
            <a:r>
              <a:rPr lang="en-US" sz="2800" dirty="0">
                <a:solidFill>
                  <a:schemeClr val="tx1">
                    <a:lumMod val="65000"/>
                    <a:lumOff val="35000"/>
                  </a:schemeClr>
                </a:solidFill>
                <a:latin typeface="Avenir Next LT Pro" panose="020B0504020202020204" pitchFamily="34" charset="0"/>
              </a:rPr>
              <a:t>Learning Objective #1</a:t>
            </a:r>
            <a:endParaRPr lang="en-US" sz="2400" b="0" dirty="0">
              <a:solidFill>
                <a:schemeClr val="tx1">
                  <a:lumMod val="65000"/>
                  <a:lumOff val="35000"/>
                </a:schemeClr>
              </a:solidFill>
              <a:latin typeface="Avenir Next LT Pro" panose="020B0504020202020204" pitchFamily="34" charset="0"/>
            </a:endParaRPr>
          </a:p>
        </p:txBody>
      </p:sp>
      <p:sp>
        <p:nvSpPr>
          <p:cNvPr id="3" name="TextBox 2">
            <a:extLst>
              <a:ext uri="{FF2B5EF4-FFF2-40B4-BE49-F238E27FC236}">
                <a16:creationId xmlns:a16="http://schemas.microsoft.com/office/drawing/2014/main" id="{38C5EE6A-584B-4204-88D2-D900F1C49266}"/>
              </a:ext>
            </a:extLst>
          </p:cNvPr>
          <p:cNvSpPr txBox="1"/>
          <p:nvPr/>
        </p:nvSpPr>
        <p:spPr>
          <a:xfrm>
            <a:off x="4719898" y="2690107"/>
            <a:ext cx="6980216" cy="1077218"/>
          </a:xfrm>
          <a:prstGeom prst="rect">
            <a:avLst/>
          </a:prstGeom>
          <a:noFill/>
        </p:spPr>
        <p:txBody>
          <a:bodyPr wrap="square" rtlCol="0">
            <a:spAutoFit/>
          </a:bodyPr>
          <a:lstStyle/>
          <a:p>
            <a:pPr algn="ctr"/>
            <a:r>
              <a:rPr lang="en-US" sz="3200" dirty="0">
                <a:solidFill>
                  <a:schemeClr val="tx1">
                    <a:lumMod val="65000"/>
                    <a:lumOff val="35000"/>
                  </a:schemeClr>
                </a:solidFill>
                <a:latin typeface="Avenir Next LT Pro" panose="020B0504020202020204" pitchFamily="34" charset="0"/>
              </a:rPr>
              <a:t>Outline the benefits of composite decking compared to wood decking</a:t>
            </a:r>
            <a:endParaRPr lang="en-US" sz="3200" dirty="0"/>
          </a:p>
        </p:txBody>
      </p:sp>
    </p:spTree>
    <p:extLst>
      <p:ext uri="{BB962C8B-B14F-4D97-AF65-F5344CB8AC3E}">
        <p14:creationId xmlns:p14="http://schemas.microsoft.com/office/powerpoint/2010/main" val="121094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2C728F9-D8C8-453A-9DE6-D1CA85A33995}"/>
              </a:ext>
            </a:extLst>
          </p:cNvPr>
          <p:cNvSpPr>
            <a:spLocks noGrp="1"/>
          </p:cNvSpPr>
          <p:nvPr>
            <p:ph type="title"/>
          </p:nvPr>
        </p:nvSpPr>
        <p:spPr>
          <a:xfrm>
            <a:off x="839788" y="279400"/>
            <a:ext cx="10515600" cy="1325563"/>
          </a:xfrm>
        </p:spPr>
        <p:txBody>
          <a:bodyPr/>
          <a:lstStyle/>
          <a:p>
            <a:r>
              <a:rPr lang="en-US" dirty="0">
                <a:solidFill>
                  <a:schemeClr val="tx1">
                    <a:lumMod val="65000"/>
                    <a:lumOff val="35000"/>
                  </a:schemeClr>
                </a:solidFill>
              </a:rPr>
              <a:t>EVOLUTION OF DECKING</a:t>
            </a:r>
          </a:p>
        </p:txBody>
      </p:sp>
      <p:sp>
        <p:nvSpPr>
          <p:cNvPr id="2" name="Text Placeholder 1">
            <a:extLst>
              <a:ext uri="{FF2B5EF4-FFF2-40B4-BE49-F238E27FC236}">
                <a16:creationId xmlns:a16="http://schemas.microsoft.com/office/drawing/2014/main" id="{43BDCE6A-7982-4434-8E0B-F5D0AA9F5EB5}"/>
              </a:ext>
            </a:extLst>
          </p:cNvPr>
          <p:cNvSpPr>
            <a:spLocks noGrp="1"/>
          </p:cNvSpPr>
          <p:nvPr>
            <p:ph type="body" idx="1"/>
          </p:nvPr>
        </p:nvSpPr>
        <p:spPr>
          <a:xfrm>
            <a:off x="656901" y="1688318"/>
            <a:ext cx="3451066" cy="823912"/>
          </a:xfrm>
          <a:solidFill>
            <a:schemeClr val="tx2">
              <a:lumMod val="75000"/>
            </a:schemeClr>
          </a:solidFill>
        </p:spPr>
        <p:txBody>
          <a:bodyPr anchor="ctr">
            <a:normAutofit/>
          </a:bodyPr>
          <a:lstStyle/>
          <a:p>
            <a:pPr algn="ctr"/>
            <a:r>
              <a:rPr lang="en-US" sz="2000" dirty="0">
                <a:solidFill>
                  <a:schemeClr val="bg1"/>
                </a:solidFill>
                <a:latin typeface="Avenir Next LT Pro" panose="020B0504020202020204" pitchFamily="34" charset="0"/>
              </a:rPr>
              <a:t>Redwood &amp; Cedar</a:t>
            </a:r>
            <a:endParaRPr lang="en-US" sz="2000" dirty="0">
              <a:solidFill>
                <a:schemeClr val="bg1"/>
              </a:solidFill>
            </a:endParaRPr>
          </a:p>
        </p:txBody>
      </p:sp>
      <p:sp>
        <p:nvSpPr>
          <p:cNvPr id="3" name="Text Placeholder 2">
            <a:extLst>
              <a:ext uri="{FF2B5EF4-FFF2-40B4-BE49-F238E27FC236}">
                <a16:creationId xmlns:a16="http://schemas.microsoft.com/office/drawing/2014/main" id="{8D99D503-8DDD-4439-8935-10E4EC3025C0}"/>
              </a:ext>
            </a:extLst>
          </p:cNvPr>
          <p:cNvSpPr>
            <a:spLocks noGrp="1"/>
          </p:cNvSpPr>
          <p:nvPr>
            <p:ph type="body" sz="quarter" idx="3"/>
          </p:nvPr>
        </p:nvSpPr>
        <p:spPr>
          <a:xfrm>
            <a:off x="4377936" y="1688496"/>
            <a:ext cx="3451067" cy="823734"/>
          </a:xfrm>
          <a:solidFill>
            <a:schemeClr val="tx2">
              <a:lumMod val="75000"/>
            </a:schemeClr>
          </a:solidFill>
        </p:spPr>
        <p:txBody>
          <a:bodyPr vert="horz" lIns="91440" tIns="45720" rIns="91440" bIns="45720" rtlCol="0" anchor="ctr">
            <a:normAutofit/>
          </a:bodyPr>
          <a:lstStyle/>
          <a:p>
            <a:pPr algn="ctr"/>
            <a:r>
              <a:rPr lang="en-US" sz="2000" dirty="0">
                <a:solidFill>
                  <a:schemeClr val="bg1"/>
                </a:solidFill>
                <a:latin typeface="Avenir Next LT Pro" panose="020B0504020202020204" pitchFamily="34" charset="0"/>
              </a:rPr>
              <a:t>Pressure-Treated Wood</a:t>
            </a:r>
          </a:p>
        </p:txBody>
      </p:sp>
      <p:sp>
        <p:nvSpPr>
          <p:cNvPr id="5" name="Content Placeholder 4">
            <a:extLst>
              <a:ext uri="{FF2B5EF4-FFF2-40B4-BE49-F238E27FC236}">
                <a16:creationId xmlns:a16="http://schemas.microsoft.com/office/drawing/2014/main" id="{792528E9-B95F-4F6C-9912-65FE1768ED63}"/>
              </a:ext>
            </a:extLst>
          </p:cNvPr>
          <p:cNvSpPr>
            <a:spLocks noGrp="1"/>
          </p:cNvSpPr>
          <p:nvPr>
            <p:ph sz="quarter" idx="4"/>
          </p:nvPr>
        </p:nvSpPr>
        <p:spPr>
          <a:xfrm>
            <a:off x="4377937" y="2602896"/>
            <a:ext cx="3451066" cy="1233494"/>
          </a:xfrm>
        </p:spPr>
        <p:txBody>
          <a:bodyPr>
            <a:normAutofit/>
          </a:bodyPr>
          <a:lstStyle/>
          <a:p>
            <a:pPr marL="0" indent="0">
              <a:buNone/>
            </a:pPr>
            <a:r>
              <a:rPr lang="en-US" sz="2000" dirty="0"/>
              <a:t>Wood receives copper-based treatment to resist rot and insect infestation*</a:t>
            </a:r>
          </a:p>
        </p:txBody>
      </p:sp>
      <p:sp>
        <p:nvSpPr>
          <p:cNvPr id="8" name="Text Placeholder 1">
            <a:extLst>
              <a:ext uri="{FF2B5EF4-FFF2-40B4-BE49-F238E27FC236}">
                <a16:creationId xmlns:a16="http://schemas.microsoft.com/office/drawing/2014/main" id="{A7842FC8-E8F7-4E1E-9E7B-7B91C89EA122}"/>
              </a:ext>
            </a:extLst>
          </p:cNvPr>
          <p:cNvSpPr txBox="1">
            <a:spLocks/>
          </p:cNvSpPr>
          <p:nvPr/>
        </p:nvSpPr>
        <p:spPr>
          <a:xfrm>
            <a:off x="8098972" y="1688318"/>
            <a:ext cx="3451067" cy="823912"/>
          </a:xfrm>
          <a:prstGeom prst="rect">
            <a:avLst/>
          </a:prstGeom>
          <a:solidFill>
            <a:schemeClr val="tx2">
              <a:lumMod val="75000"/>
            </a:schemeClr>
          </a:solidFill>
        </p:spPr>
        <p:txBody>
          <a:bodyPr vert="horz" lIns="91440" tIns="45720" rIns="91440" bIns="45720" rtlCol="0" anchor="ctr">
            <a:normAutofit/>
          </a:bodyPr>
          <a:lstStyle>
            <a:lvl1pPr indent="0">
              <a:lnSpc>
                <a:spcPct val="90000"/>
              </a:lnSpc>
              <a:spcBef>
                <a:spcPts val="1000"/>
              </a:spcBef>
              <a:buFont typeface="Arial" panose="020B0604020202020204" pitchFamily="34" charset="0"/>
              <a:buNone/>
              <a:defRPr sz="2400" b="1">
                <a:solidFill>
                  <a:schemeClr val="bg1"/>
                </a:solidFill>
                <a:latin typeface="Avenir Next LT Pro Light" panose="020B0304020202020204" pitchFamily="34" charset="0"/>
              </a:defRPr>
            </a:lvl1pPr>
            <a:lvl2pPr indent="0">
              <a:lnSpc>
                <a:spcPct val="90000"/>
              </a:lnSpc>
              <a:spcBef>
                <a:spcPts val="500"/>
              </a:spcBef>
              <a:buFont typeface="Arial" panose="020B0604020202020204" pitchFamily="34" charset="0"/>
              <a:buNone/>
              <a:defRPr sz="2000" b="1">
                <a:latin typeface="Avenir Next LT Pro Light" panose="020B0304020202020204" pitchFamily="34" charset="0"/>
              </a:defRPr>
            </a:lvl2pPr>
            <a:lvl3pPr indent="0">
              <a:lnSpc>
                <a:spcPct val="90000"/>
              </a:lnSpc>
              <a:spcBef>
                <a:spcPts val="500"/>
              </a:spcBef>
              <a:buFont typeface="Arial" panose="020B0604020202020204" pitchFamily="34" charset="0"/>
              <a:buNone/>
              <a:defRPr b="1">
                <a:latin typeface="Avenir Next LT Pro Light" panose="020B0304020202020204" pitchFamily="34" charset="0"/>
              </a:defRPr>
            </a:lvl3pPr>
            <a:lvl4pPr indent="0">
              <a:lnSpc>
                <a:spcPct val="90000"/>
              </a:lnSpc>
              <a:spcBef>
                <a:spcPts val="500"/>
              </a:spcBef>
              <a:buFont typeface="Arial" panose="020B0604020202020204" pitchFamily="34" charset="0"/>
              <a:buNone/>
              <a:defRPr sz="1600" b="1">
                <a:latin typeface="Avenir Next LT Pro Light" panose="020B0304020202020204" pitchFamily="34" charset="0"/>
              </a:defRPr>
            </a:lvl4pPr>
            <a:lvl5pPr indent="0">
              <a:lnSpc>
                <a:spcPct val="90000"/>
              </a:lnSpc>
              <a:spcBef>
                <a:spcPts val="500"/>
              </a:spcBef>
              <a:buFont typeface="Arial" panose="020B0604020202020204" pitchFamily="34" charset="0"/>
              <a:buNone/>
              <a:defRPr sz="1600" b="1">
                <a:latin typeface="Avenir Next LT Pro Light" panose="020B0304020202020204"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a:lnSpc>
                <a:spcPct val="100000"/>
              </a:lnSpc>
              <a:spcBef>
                <a:spcPts val="0"/>
              </a:spcBef>
            </a:pPr>
            <a:r>
              <a:rPr lang="en-US" sz="2000" dirty="0">
                <a:latin typeface="Avenir Next LT Pro" panose="020B0504020202020204" pitchFamily="34" charset="0"/>
              </a:rPr>
              <a:t>Kiln Dried After Treatment</a:t>
            </a:r>
          </a:p>
          <a:p>
            <a:pPr algn="ctr">
              <a:lnSpc>
                <a:spcPct val="100000"/>
              </a:lnSpc>
              <a:spcBef>
                <a:spcPts val="0"/>
              </a:spcBef>
            </a:pPr>
            <a:r>
              <a:rPr lang="en-US" sz="1400" b="0" dirty="0">
                <a:latin typeface="Avenir Next LT Pro" panose="020B0504020202020204" pitchFamily="34" charset="0"/>
              </a:rPr>
              <a:t>(KDAT)</a:t>
            </a:r>
          </a:p>
        </p:txBody>
      </p:sp>
      <p:sp>
        <p:nvSpPr>
          <p:cNvPr id="9" name="Content Placeholder 4">
            <a:extLst>
              <a:ext uri="{FF2B5EF4-FFF2-40B4-BE49-F238E27FC236}">
                <a16:creationId xmlns:a16="http://schemas.microsoft.com/office/drawing/2014/main" id="{0A8FB49C-E5C0-4E52-9F4A-4A7D3C244503}"/>
              </a:ext>
            </a:extLst>
          </p:cNvPr>
          <p:cNvSpPr txBox="1">
            <a:spLocks/>
          </p:cNvSpPr>
          <p:nvPr/>
        </p:nvSpPr>
        <p:spPr>
          <a:xfrm>
            <a:off x="8115796" y="2602896"/>
            <a:ext cx="3571107" cy="1233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Same as pressure-treated wood but dried in a kiln after treatment for stability*</a:t>
            </a:r>
          </a:p>
        </p:txBody>
      </p:sp>
      <p:sp>
        <p:nvSpPr>
          <p:cNvPr id="10" name="Content Placeholder 4">
            <a:extLst>
              <a:ext uri="{FF2B5EF4-FFF2-40B4-BE49-F238E27FC236}">
                <a16:creationId xmlns:a16="http://schemas.microsoft.com/office/drawing/2014/main" id="{2E692CB5-5F5D-427F-813D-A1731C00396F}"/>
              </a:ext>
            </a:extLst>
          </p:cNvPr>
          <p:cNvSpPr txBox="1">
            <a:spLocks/>
          </p:cNvSpPr>
          <p:nvPr/>
        </p:nvSpPr>
        <p:spPr>
          <a:xfrm>
            <a:off x="656901" y="2602896"/>
            <a:ext cx="3434243" cy="1233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Naturally resistant to rot and insect infestation</a:t>
            </a:r>
          </a:p>
        </p:txBody>
      </p:sp>
      <p:sp>
        <p:nvSpPr>
          <p:cNvPr id="18" name="Content Placeholder 4">
            <a:extLst>
              <a:ext uri="{FF2B5EF4-FFF2-40B4-BE49-F238E27FC236}">
                <a16:creationId xmlns:a16="http://schemas.microsoft.com/office/drawing/2014/main" id="{D884CEA6-8CD2-40C2-BF63-4D6C69D8C669}"/>
              </a:ext>
            </a:extLst>
          </p:cNvPr>
          <p:cNvSpPr txBox="1">
            <a:spLocks/>
          </p:cNvSpPr>
          <p:nvPr/>
        </p:nvSpPr>
        <p:spPr>
          <a:xfrm>
            <a:off x="4377936" y="6168029"/>
            <a:ext cx="3155572" cy="425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*Commonly Southern Yellow Pine (SYP)</a:t>
            </a:r>
          </a:p>
        </p:txBody>
      </p:sp>
      <p:pic>
        <p:nvPicPr>
          <p:cNvPr id="4100" name="Picture 4" descr="5/4-in x 6-in x 10-ft Cedar S4S Green Deck Board in the Dimensional Lumber  department at Lowes.com">
            <a:extLst>
              <a:ext uri="{FF2B5EF4-FFF2-40B4-BE49-F238E27FC236}">
                <a16:creationId xmlns:a16="http://schemas.microsoft.com/office/drawing/2014/main" id="{F0643C13-9651-4398-A5AA-00972E9B0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7" t="34667" r="14698" b="952"/>
          <a:stretch/>
        </p:blipFill>
        <p:spPr bwMode="auto">
          <a:xfrm>
            <a:off x="1084856" y="3600791"/>
            <a:ext cx="2595155" cy="2039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27822A-430B-44A3-A21D-E4CEFE3C1A74}"/>
              </a:ext>
            </a:extLst>
          </p:cNvPr>
          <p:cNvPicPr>
            <a:picLocks noChangeAspect="1"/>
          </p:cNvPicPr>
          <p:nvPr/>
        </p:nvPicPr>
        <p:blipFill rotWithShape="1">
          <a:blip r:embed="rId3"/>
          <a:srcRect l="43000" t="62645" r="35786" b="17333"/>
          <a:stretch/>
        </p:blipFill>
        <p:spPr>
          <a:xfrm>
            <a:off x="4328946" y="3706495"/>
            <a:ext cx="3643453" cy="1934209"/>
          </a:xfrm>
          <a:prstGeom prst="rect">
            <a:avLst/>
          </a:prstGeom>
        </p:spPr>
      </p:pic>
      <p:pic>
        <p:nvPicPr>
          <p:cNvPr id="4104" name="Picture 8" descr="5/4 x 6 x 14-ft Southern Yellow Pine (SYP) Prem(#1)Pt Kiln-Dried (KD)At -  Decking &amp; Flooring | Liberty Cedar">
            <a:extLst>
              <a:ext uri="{FF2B5EF4-FFF2-40B4-BE49-F238E27FC236}">
                <a16:creationId xmlns:a16="http://schemas.microsoft.com/office/drawing/2014/main" id="{1AF75AEC-3633-41DE-86D8-23FBB64465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1" b="19409"/>
          <a:stretch/>
        </p:blipFill>
        <p:spPr bwMode="auto">
          <a:xfrm flipH="1">
            <a:off x="8362961" y="3487578"/>
            <a:ext cx="3076775" cy="2266337"/>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4">
            <a:extLst>
              <a:ext uri="{FF2B5EF4-FFF2-40B4-BE49-F238E27FC236}">
                <a16:creationId xmlns:a16="http://schemas.microsoft.com/office/drawing/2014/main" id="{B59F120E-1652-4305-B074-7C351DED7928}"/>
              </a:ext>
            </a:extLst>
          </p:cNvPr>
          <p:cNvSpPr txBox="1">
            <a:spLocks/>
          </p:cNvSpPr>
          <p:nvPr/>
        </p:nvSpPr>
        <p:spPr>
          <a:xfrm>
            <a:off x="8115796" y="6168029"/>
            <a:ext cx="3155572" cy="425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*Treater series is KDAT that has been scanned for defects that may cause twisting or warping</a:t>
            </a:r>
          </a:p>
        </p:txBody>
      </p:sp>
    </p:spTree>
    <p:extLst>
      <p:ext uri="{BB962C8B-B14F-4D97-AF65-F5344CB8AC3E}">
        <p14:creationId xmlns:p14="http://schemas.microsoft.com/office/powerpoint/2010/main" val="80292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2C728F9-D8C8-453A-9DE6-D1CA85A33995}"/>
              </a:ext>
            </a:extLst>
          </p:cNvPr>
          <p:cNvSpPr>
            <a:spLocks noGrp="1"/>
          </p:cNvSpPr>
          <p:nvPr>
            <p:ph type="title"/>
          </p:nvPr>
        </p:nvSpPr>
        <p:spPr>
          <a:xfrm>
            <a:off x="838200" y="274180"/>
            <a:ext cx="10515600" cy="1325563"/>
          </a:xfrm>
        </p:spPr>
        <p:txBody>
          <a:bodyPr/>
          <a:lstStyle/>
          <a:p>
            <a:r>
              <a:rPr lang="en-US" dirty="0">
                <a:solidFill>
                  <a:schemeClr val="tx1">
                    <a:lumMod val="65000"/>
                    <a:lumOff val="35000"/>
                  </a:schemeClr>
                </a:solidFill>
              </a:rPr>
              <a:t>EVOLUTION OF DECKING</a:t>
            </a:r>
          </a:p>
        </p:txBody>
      </p:sp>
      <p:sp>
        <p:nvSpPr>
          <p:cNvPr id="2" name="Text Placeholder 1">
            <a:extLst>
              <a:ext uri="{FF2B5EF4-FFF2-40B4-BE49-F238E27FC236}">
                <a16:creationId xmlns:a16="http://schemas.microsoft.com/office/drawing/2014/main" id="{43BDCE6A-7982-4434-8E0B-F5D0AA9F5EB5}"/>
              </a:ext>
            </a:extLst>
          </p:cNvPr>
          <p:cNvSpPr>
            <a:spLocks noGrp="1"/>
          </p:cNvSpPr>
          <p:nvPr>
            <p:ph type="body" idx="1"/>
          </p:nvPr>
        </p:nvSpPr>
        <p:spPr>
          <a:xfrm>
            <a:off x="656901" y="1688318"/>
            <a:ext cx="3451066" cy="823912"/>
          </a:xfrm>
          <a:solidFill>
            <a:schemeClr val="tx2">
              <a:lumMod val="75000"/>
            </a:schemeClr>
          </a:solidFill>
        </p:spPr>
        <p:txBody>
          <a:bodyPr>
            <a:normAutofit/>
          </a:bodyPr>
          <a:lstStyle/>
          <a:p>
            <a:pPr algn="ctr"/>
            <a:r>
              <a:rPr lang="en-US" sz="2000" dirty="0">
                <a:solidFill>
                  <a:schemeClr val="bg1"/>
                </a:solidFill>
                <a:latin typeface="Avenir Next LT Pro" panose="020B0504020202020204" pitchFamily="34" charset="0"/>
              </a:rPr>
              <a:t>Wood Plastic Composite</a:t>
            </a:r>
          </a:p>
          <a:p>
            <a:pPr algn="ctr"/>
            <a:r>
              <a:rPr lang="en-US" sz="2000" dirty="0">
                <a:solidFill>
                  <a:schemeClr val="bg1"/>
                </a:solidFill>
              </a:rPr>
              <a:t>(WPC)</a:t>
            </a:r>
          </a:p>
        </p:txBody>
      </p:sp>
      <p:sp>
        <p:nvSpPr>
          <p:cNvPr id="3" name="Text Placeholder 2">
            <a:extLst>
              <a:ext uri="{FF2B5EF4-FFF2-40B4-BE49-F238E27FC236}">
                <a16:creationId xmlns:a16="http://schemas.microsoft.com/office/drawing/2014/main" id="{8D99D503-8DDD-4439-8935-10E4EC3025C0}"/>
              </a:ext>
            </a:extLst>
          </p:cNvPr>
          <p:cNvSpPr>
            <a:spLocks noGrp="1"/>
          </p:cNvSpPr>
          <p:nvPr>
            <p:ph type="body" sz="quarter" idx="3"/>
          </p:nvPr>
        </p:nvSpPr>
        <p:spPr>
          <a:xfrm>
            <a:off x="4377936" y="1688496"/>
            <a:ext cx="3451067" cy="823734"/>
          </a:xfrm>
          <a:solidFill>
            <a:schemeClr val="tx2">
              <a:lumMod val="75000"/>
            </a:schemeClr>
          </a:solidFill>
        </p:spPr>
        <p:txBody>
          <a:bodyPr vert="horz" lIns="91440" tIns="45720" rIns="91440" bIns="45720" rtlCol="0" anchor="b">
            <a:normAutofit/>
          </a:bodyPr>
          <a:lstStyle/>
          <a:p>
            <a:pPr algn="ctr"/>
            <a:r>
              <a:rPr lang="en-US" sz="2000" dirty="0">
                <a:solidFill>
                  <a:schemeClr val="bg1"/>
                </a:solidFill>
                <a:latin typeface="Avenir Next LT Pro" panose="020B0504020202020204" pitchFamily="34" charset="0"/>
              </a:rPr>
              <a:t>Poly Vinyl Chloride</a:t>
            </a:r>
          </a:p>
          <a:p>
            <a:pPr algn="ctr"/>
            <a:r>
              <a:rPr lang="en-US" sz="2000" dirty="0">
                <a:solidFill>
                  <a:schemeClr val="bg1"/>
                </a:solidFill>
              </a:rPr>
              <a:t>(PVC)</a:t>
            </a:r>
          </a:p>
        </p:txBody>
      </p:sp>
      <p:sp>
        <p:nvSpPr>
          <p:cNvPr id="5" name="Content Placeholder 4">
            <a:extLst>
              <a:ext uri="{FF2B5EF4-FFF2-40B4-BE49-F238E27FC236}">
                <a16:creationId xmlns:a16="http://schemas.microsoft.com/office/drawing/2014/main" id="{792528E9-B95F-4F6C-9912-65FE1768ED63}"/>
              </a:ext>
            </a:extLst>
          </p:cNvPr>
          <p:cNvSpPr>
            <a:spLocks noGrp="1"/>
          </p:cNvSpPr>
          <p:nvPr>
            <p:ph sz="quarter" idx="4"/>
          </p:nvPr>
        </p:nvSpPr>
        <p:spPr>
          <a:xfrm>
            <a:off x="4377937" y="2602896"/>
            <a:ext cx="3451066" cy="1233494"/>
          </a:xfrm>
        </p:spPr>
        <p:txBody>
          <a:bodyPr>
            <a:normAutofit/>
          </a:bodyPr>
          <a:lstStyle/>
          <a:p>
            <a:pPr marL="0" indent="0">
              <a:buNone/>
            </a:pPr>
            <a:r>
              <a:rPr lang="en-US" sz="2000" dirty="0"/>
              <a:t>Two liquids that create a foam when combined</a:t>
            </a:r>
          </a:p>
        </p:txBody>
      </p:sp>
      <p:sp>
        <p:nvSpPr>
          <p:cNvPr id="8" name="Text Placeholder 1">
            <a:extLst>
              <a:ext uri="{FF2B5EF4-FFF2-40B4-BE49-F238E27FC236}">
                <a16:creationId xmlns:a16="http://schemas.microsoft.com/office/drawing/2014/main" id="{A7842FC8-E8F7-4E1E-9E7B-7B91C89EA122}"/>
              </a:ext>
            </a:extLst>
          </p:cNvPr>
          <p:cNvSpPr txBox="1">
            <a:spLocks/>
          </p:cNvSpPr>
          <p:nvPr/>
        </p:nvSpPr>
        <p:spPr>
          <a:xfrm>
            <a:off x="8098972" y="1688318"/>
            <a:ext cx="3451067" cy="823912"/>
          </a:xfrm>
          <a:prstGeom prst="rect">
            <a:avLst/>
          </a:prstGeom>
          <a:solidFill>
            <a:schemeClr val="tx2">
              <a:lumMod val="75000"/>
            </a:schemeClr>
          </a:solidFill>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2400" b="1">
                <a:solidFill>
                  <a:schemeClr val="bg1"/>
                </a:solidFill>
                <a:latin typeface="Avenir Next LT Pro Light" panose="020B0304020202020204" pitchFamily="34" charset="0"/>
              </a:defRPr>
            </a:lvl1pPr>
            <a:lvl2pPr indent="0">
              <a:lnSpc>
                <a:spcPct val="90000"/>
              </a:lnSpc>
              <a:spcBef>
                <a:spcPts val="500"/>
              </a:spcBef>
              <a:buFont typeface="Arial" panose="020B0604020202020204" pitchFamily="34" charset="0"/>
              <a:buNone/>
              <a:defRPr sz="2000" b="1">
                <a:latin typeface="Avenir Next LT Pro Light" panose="020B0304020202020204" pitchFamily="34" charset="0"/>
              </a:defRPr>
            </a:lvl2pPr>
            <a:lvl3pPr indent="0">
              <a:lnSpc>
                <a:spcPct val="90000"/>
              </a:lnSpc>
              <a:spcBef>
                <a:spcPts val="500"/>
              </a:spcBef>
              <a:buFont typeface="Arial" panose="020B0604020202020204" pitchFamily="34" charset="0"/>
              <a:buNone/>
              <a:defRPr b="1">
                <a:latin typeface="Avenir Next LT Pro Light" panose="020B0304020202020204" pitchFamily="34" charset="0"/>
              </a:defRPr>
            </a:lvl3pPr>
            <a:lvl4pPr indent="0">
              <a:lnSpc>
                <a:spcPct val="90000"/>
              </a:lnSpc>
              <a:spcBef>
                <a:spcPts val="500"/>
              </a:spcBef>
              <a:buFont typeface="Arial" panose="020B0604020202020204" pitchFamily="34" charset="0"/>
              <a:buNone/>
              <a:defRPr sz="1600" b="1">
                <a:latin typeface="Avenir Next LT Pro Light" panose="020B0304020202020204" pitchFamily="34" charset="0"/>
              </a:defRPr>
            </a:lvl4pPr>
            <a:lvl5pPr indent="0">
              <a:lnSpc>
                <a:spcPct val="90000"/>
              </a:lnSpc>
              <a:spcBef>
                <a:spcPts val="500"/>
              </a:spcBef>
              <a:buFont typeface="Arial" panose="020B0604020202020204" pitchFamily="34" charset="0"/>
              <a:buNone/>
              <a:defRPr sz="1600" b="1">
                <a:latin typeface="Avenir Next LT Pro Light" panose="020B0304020202020204"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US" sz="2000" dirty="0">
                <a:latin typeface="Avenir Next LT Pro" panose="020B0504020202020204" pitchFamily="34" charset="0"/>
              </a:rPr>
              <a:t>Mineral-Based Composite</a:t>
            </a:r>
          </a:p>
          <a:p>
            <a:pPr algn="ctr"/>
            <a:r>
              <a:rPr lang="en-US" sz="2000" dirty="0"/>
              <a:t>(MBC)</a:t>
            </a:r>
          </a:p>
        </p:txBody>
      </p:sp>
      <p:sp>
        <p:nvSpPr>
          <p:cNvPr id="9" name="Content Placeholder 4">
            <a:extLst>
              <a:ext uri="{FF2B5EF4-FFF2-40B4-BE49-F238E27FC236}">
                <a16:creationId xmlns:a16="http://schemas.microsoft.com/office/drawing/2014/main" id="{0A8FB49C-E5C0-4E52-9F4A-4A7D3C244503}"/>
              </a:ext>
            </a:extLst>
          </p:cNvPr>
          <p:cNvSpPr txBox="1">
            <a:spLocks/>
          </p:cNvSpPr>
          <p:nvPr/>
        </p:nvSpPr>
        <p:spPr>
          <a:xfrm>
            <a:off x="8115796" y="2602896"/>
            <a:ext cx="3571107" cy="1233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composite of ground minerals and polypropylene*</a:t>
            </a:r>
          </a:p>
        </p:txBody>
      </p:sp>
      <p:sp>
        <p:nvSpPr>
          <p:cNvPr id="10" name="Content Placeholder 4">
            <a:extLst>
              <a:ext uri="{FF2B5EF4-FFF2-40B4-BE49-F238E27FC236}">
                <a16:creationId xmlns:a16="http://schemas.microsoft.com/office/drawing/2014/main" id="{2E692CB5-5F5D-427F-813D-A1731C00396F}"/>
              </a:ext>
            </a:extLst>
          </p:cNvPr>
          <p:cNvSpPr txBox="1">
            <a:spLocks/>
          </p:cNvSpPr>
          <p:nvPr/>
        </p:nvSpPr>
        <p:spPr>
          <a:xfrm>
            <a:off x="656901" y="2602896"/>
            <a:ext cx="3434243" cy="1233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combination of wood fiber &amp; HDPE plastic*</a:t>
            </a:r>
          </a:p>
        </p:txBody>
      </p:sp>
      <p:pic>
        <p:nvPicPr>
          <p:cNvPr id="3074" name="Picture 2">
            <a:extLst>
              <a:ext uri="{FF2B5EF4-FFF2-40B4-BE49-F238E27FC236}">
                <a16:creationId xmlns:a16="http://schemas.microsoft.com/office/drawing/2014/main" id="{5D8508D0-923C-4EB6-B2E6-9A9C45BEC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29841" r="21507" b="15555"/>
          <a:stretch/>
        </p:blipFill>
        <p:spPr bwMode="auto">
          <a:xfrm>
            <a:off x="708829" y="3516103"/>
            <a:ext cx="3347209" cy="21354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ckorators Voyage 1-in x 6-in x 16-ft Tundra Square Composite Deck Board  in the Composite Deck Boards department at Lowes.com">
            <a:extLst>
              <a:ext uri="{FF2B5EF4-FFF2-40B4-BE49-F238E27FC236}">
                <a16:creationId xmlns:a16="http://schemas.microsoft.com/office/drawing/2014/main" id="{1369808F-DF34-4FFB-97A2-97F668F510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97" t="37568" r="14476" b="17501"/>
          <a:stretch/>
        </p:blipFill>
        <p:spPr bwMode="auto">
          <a:xfrm>
            <a:off x="8187890" y="3516103"/>
            <a:ext cx="3347209" cy="2135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2D227D5-C0C3-4B28-9512-170864CFD859}"/>
              </a:ext>
            </a:extLst>
          </p:cNvPr>
          <p:cNvPicPr>
            <a:picLocks noChangeAspect="1"/>
          </p:cNvPicPr>
          <p:nvPr/>
        </p:nvPicPr>
        <p:blipFill rotWithShape="1">
          <a:blip r:embed="rId5"/>
          <a:srcRect l="43429" t="60040" r="34087" b="17333"/>
          <a:stretch/>
        </p:blipFill>
        <p:spPr>
          <a:xfrm>
            <a:off x="4317915" y="3516103"/>
            <a:ext cx="3571108" cy="2021503"/>
          </a:xfrm>
          <a:prstGeom prst="rect">
            <a:avLst/>
          </a:prstGeom>
        </p:spPr>
      </p:pic>
      <p:sp>
        <p:nvSpPr>
          <p:cNvPr id="18" name="Content Placeholder 4">
            <a:extLst>
              <a:ext uri="{FF2B5EF4-FFF2-40B4-BE49-F238E27FC236}">
                <a16:creationId xmlns:a16="http://schemas.microsoft.com/office/drawing/2014/main" id="{D884CEA6-8CD2-40C2-BF63-4D6C69D8C669}"/>
              </a:ext>
            </a:extLst>
          </p:cNvPr>
          <p:cNvSpPr txBox="1">
            <a:spLocks/>
          </p:cNvSpPr>
          <p:nvPr/>
        </p:nvSpPr>
        <p:spPr>
          <a:xfrm>
            <a:off x="708829" y="6168029"/>
            <a:ext cx="3155572" cy="425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*HDPE used is commonly post-consumer or pos-industrial recycled content</a:t>
            </a:r>
          </a:p>
        </p:txBody>
      </p:sp>
      <p:sp>
        <p:nvSpPr>
          <p:cNvPr id="20" name="Content Placeholder 4">
            <a:extLst>
              <a:ext uri="{FF2B5EF4-FFF2-40B4-BE49-F238E27FC236}">
                <a16:creationId xmlns:a16="http://schemas.microsoft.com/office/drawing/2014/main" id="{032EEE4D-66D2-4571-824E-BE3A6B9265F7}"/>
              </a:ext>
            </a:extLst>
          </p:cNvPr>
          <p:cNvSpPr txBox="1">
            <a:spLocks/>
          </p:cNvSpPr>
          <p:nvPr/>
        </p:nvSpPr>
        <p:spPr>
          <a:xfrm>
            <a:off x="8115796" y="6168029"/>
            <a:ext cx="3155572" cy="425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*HDPE used is commonly post-consumer or pos-industrial recycled content</a:t>
            </a:r>
          </a:p>
        </p:txBody>
      </p:sp>
      <p:sp>
        <p:nvSpPr>
          <p:cNvPr id="21" name="Content Placeholder 4">
            <a:extLst>
              <a:ext uri="{FF2B5EF4-FFF2-40B4-BE49-F238E27FC236}">
                <a16:creationId xmlns:a16="http://schemas.microsoft.com/office/drawing/2014/main" id="{50E0FD6D-B175-4C07-B738-DF5D39DA8B9E}"/>
              </a:ext>
            </a:extLst>
          </p:cNvPr>
          <p:cNvSpPr txBox="1">
            <a:spLocks/>
          </p:cNvSpPr>
          <p:nvPr/>
        </p:nvSpPr>
        <p:spPr>
          <a:xfrm>
            <a:off x="4412312" y="6168029"/>
            <a:ext cx="3155572" cy="425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*Sometimes referred to as “open cell”</a:t>
            </a:r>
          </a:p>
        </p:txBody>
      </p:sp>
    </p:spTree>
    <p:extLst>
      <p:ext uri="{BB962C8B-B14F-4D97-AF65-F5344CB8AC3E}">
        <p14:creationId xmlns:p14="http://schemas.microsoft.com/office/powerpoint/2010/main" val="3594590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COMPOSITE VS. WOOD BOARDS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6191250" cy="4961166"/>
          </a:xfrm>
        </p:spPr>
        <p:txBody>
          <a:bodyPr>
            <a:normAutofit/>
          </a:bodyPr>
          <a:lstStyle/>
          <a:p>
            <a:pPr marL="0" marR="5080" indent="0">
              <a:lnSpc>
                <a:spcPct val="100000"/>
              </a:lnSpc>
              <a:spcBef>
                <a:spcPts val="95"/>
              </a:spcBef>
              <a:buNone/>
              <a:tabLst>
                <a:tab pos="472440" algn="l"/>
              </a:tabLst>
            </a:pPr>
            <a:r>
              <a:rPr lang="en-US" sz="1800" b="1" spc="-15" dirty="0">
                <a:solidFill>
                  <a:schemeClr val="accent1">
                    <a:lumMod val="50000"/>
                  </a:schemeClr>
                </a:solidFill>
                <a:latin typeface="Avenir Next LT Pro" panose="020B0504020202020204" pitchFamily="34" charset="0"/>
                <a:cs typeface="Calibri"/>
              </a:rPr>
              <a:t>Composite decking outperforms traditional wood boards on many fronts, including: </a:t>
            </a:r>
          </a:p>
          <a:p>
            <a:pPr marL="472440" marR="5080" indent="-287020">
              <a:lnSpc>
                <a:spcPct val="100000"/>
              </a:lnSpc>
              <a:spcBef>
                <a:spcPts val="1165"/>
              </a:spcBef>
              <a:tabLst>
                <a:tab pos="472440" algn="l"/>
              </a:tabLst>
            </a:pPr>
            <a:endParaRPr lang="en-US" sz="1500" spc="-5" dirty="0">
              <a:cs typeface="Calibri"/>
            </a:endParaRPr>
          </a:p>
          <a:p>
            <a:pPr marL="472440" marR="5080" indent="-287020">
              <a:lnSpc>
                <a:spcPct val="100000"/>
              </a:lnSpc>
              <a:spcBef>
                <a:spcPts val="1165"/>
              </a:spcBef>
              <a:tabLst>
                <a:tab pos="472440" algn="l"/>
              </a:tabLst>
            </a:pPr>
            <a:r>
              <a:rPr lang="en-US" sz="2000" spc="-5" dirty="0">
                <a:cs typeface="Calibri"/>
              </a:rPr>
              <a:t>Durability</a:t>
            </a:r>
          </a:p>
          <a:p>
            <a:pPr marL="472440" marR="5080" indent="-287020">
              <a:lnSpc>
                <a:spcPct val="100000"/>
              </a:lnSpc>
              <a:spcBef>
                <a:spcPts val="1165"/>
              </a:spcBef>
              <a:tabLst>
                <a:tab pos="472440" algn="l"/>
              </a:tabLst>
            </a:pPr>
            <a:r>
              <a:rPr lang="en-US" sz="2000" spc="-5" dirty="0">
                <a:cs typeface="Calibri"/>
              </a:rPr>
              <a:t>Return on investment</a:t>
            </a:r>
          </a:p>
          <a:p>
            <a:pPr marL="472440" marR="5080" indent="-287020">
              <a:lnSpc>
                <a:spcPct val="100000"/>
              </a:lnSpc>
              <a:spcBef>
                <a:spcPts val="1165"/>
              </a:spcBef>
              <a:tabLst>
                <a:tab pos="472440" algn="l"/>
              </a:tabLst>
            </a:pPr>
            <a:r>
              <a:rPr lang="en-US" sz="2000" spc="-5" dirty="0">
                <a:cs typeface="Calibri"/>
              </a:rPr>
              <a:t>Ease of maintenance</a:t>
            </a:r>
          </a:p>
          <a:p>
            <a:pPr marL="472440" marR="5080" indent="-287020">
              <a:lnSpc>
                <a:spcPct val="100000"/>
              </a:lnSpc>
              <a:spcBef>
                <a:spcPts val="1165"/>
              </a:spcBef>
              <a:tabLst>
                <a:tab pos="472440" algn="l"/>
              </a:tabLst>
            </a:pPr>
            <a:r>
              <a:rPr lang="en-US" sz="2000" spc="-5" dirty="0">
                <a:cs typeface="Calibri"/>
              </a:rPr>
              <a:t>Lightweight</a:t>
            </a:r>
          </a:p>
          <a:p>
            <a:pPr marL="472440" marR="5080" indent="-287020">
              <a:lnSpc>
                <a:spcPct val="100000"/>
              </a:lnSpc>
              <a:spcBef>
                <a:spcPts val="1165"/>
              </a:spcBef>
              <a:tabLst>
                <a:tab pos="472440" algn="l"/>
              </a:tabLst>
            </a:pPr>
            <a:r>
              <a:rPr lang="en-US" sz="2000" spc="-5" dirty="0">
                <a:cs typeface="Calibri"/>
              </a:rPr>
              <a:t>Strong</a:t>
            </a:r>
          </a:p>
          <a:p>
            <a:pPr marL="472440" marR="5080" indent="-287020">
              <a:lnSpc>
                <a:spcPct val="100000"/>
              </a:lnSpc>
              <a:spcBef>
                <a:spcPts val="1165"/>
              </a:spcBef>
              <a:tabLst>
                <a:tab pos="472440" algn="l"/>
              </a:tabLst>
            </a:pPr>
            <a:r>
              <a:rPr lang="en-US" sz="2000" spc="-5" dirty="0">
                <a:cs typeface="Calibri"/>
              </a:rPr>
              <a:t>Available in an array of colors</a:t>
            </a:r>
          </a:p>
          <a:p>
            <a:endParaRPr lang="en-US" dirty="0"/>
          </a:p>
        </p:txBody>
      </p:sp>
      <p:pic>
        <p:nvPicPr>
          <p:cNvPr id="6" name="Picture 5">
            <a:extLst>
              <a:ext uri="{FF2B5EF4-FFF2-40B4-BE49-F238E27FC236}">
                <a16:creationId xmlns:a16="http://schemas.microsoft.com/office/drawing/2014/main" id="{A7C6AB7D-8086-4F84-AF40-981A1C65E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0853" y="1735912"/>
            <a:ext cx="4175875" cy="2783916"/>
          </a:xfrm>
          <a:prstGeom prst="rect">
            <a:avLst/>
          </a:prstGeom>
          <a:effectLst>
            <a:outerShdw blurRad="50800" dist="38100" dir="2700000" algn="tl" rotWithShape="0">
              <a:prstClr val="black">
                <a:alpha val="40000"/>
              </a:prstClr>
            </a:outerShdw>
          </a:effectLst>
        </p:spPr>
      </p:pic>
      <p:pic>
        <p:nvPicPr>
          <p:cNvPr id="6146" name="Picture 2">
            <a:extLst>
              <a:ext uri="{FF2B5EF4-FFF2-40B4-BE49-F238E27FC236}">
                <a16:creationId xmlns:a16="http://schemas.microsoft.com/office/drawing/2014/main" id="{C5E24140-6CA4-4A4F-B92D-C8CFDA4B6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88" y="3743325"/>
            <a:ext cx="3209004" cy="25672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58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5238750" y="310425"/>
            <a:ext cx="6629400" cy="1604474"/>
          </a:xfrm>
        </p:spPr>
        <p:txBody>
          <a:bodyPr>
            <a:noAutofit/>
          </a:bodyPr>
          <a:lstStyle/>
          <a:p>
            <a:r>
              <a:rPr lang="en-US" sz="3600" dirty="0">
                <a:solidFill>
                  <a:schemeClr val="tx1">
                    <a:lumMod val="65000"/>
                    <a:lumOff val="35000"/>
                  </a:schemeClr>
                </a:solidFill>
              </a:rPr>
              <a:t>COMPOSITE DECKING VS.</a:t>
            </a:r>
            <a:br>
              <a:rPr lang="en-US" sz="3600" dirty="0">
                <a:solidFill>
                  <a:schemeClr val="tx1">
                    <a:lumMod val="65000"/>
                    <a:lumOff val="35000"/>
                  </a:schemeClr>
                </a:solidFill>
              </a:rPr>
            </a:br>
            <a:r>
              <a:rPr lang="en-US" sz="3600" dirty="0">
                <a:solidFill>
                  <a:schemeClr val="tx1">
                    <a:lumMod val="65000"/>
                    <a:lumOff val="35000"/>
                  </a:schemeClr>
                </a:solidFill>
              </a:rPr>
              <a:t>WEATHER, WATER &amp; PESTS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5048250" y="1914899"/>
            <a:ext cx="5829300" cy="4412026"/>
          </a:xfrm>
        </p:spPr>
        <p:txBody>
          <a:bodyPr>
            <a:normAutofit/>
          </a:bodyPr>
          <a:lstStyle/>
          <a:p>
            <a:pPr marL="0" marR="5080" indent="0">
              <a:lnSpc>
                <a:spcPct val="100000"/>
              </a:lnSpc>
              <a:spcBef>
                <a:spcPts val="95"/>
              </a:spcBef>
              <a:buNone/>
              <a:tabLst>
                <a:tab pos="472440" algn="l"/>
              </a:tabLst>
            </a:pPr>
            <a:r>
              <a:rPr lang="en-US" sz="2000" b="1" spc="-15" dirty="0">
                <a:solidFill>
                  <a:schemeClr val="accent1">
                    <a:lumMod val="50000"/>
                  </a:schemeClr>
                </a:solidFill>
                <a:latin typeface="Avenir Next LT Pro" panose="020B0504020202020204" pitchFamily="34" charset="0"/>
                <a:cs typeface="Calibri"/>
              </a:rPr>
              <a:t>Unlike wood, composite decking is resistant to the following: </a:t>
            </a:r>
          </a:p>
          <a:p>
            <a:pPr marL="472440" marR="5080" indent="-287020">
              <a:lnSpc>
                <a:spcPct val="100000"/>
              </a:lnSpc>
              <a:spcBef>
                <a:spcPts val="1165"/>
              </a:spcBef>
              <a:tabLst>
                <a:tab pos="472440" algn="l"/>
              </a:tabLst>
            </a:pPr>
            <a:endParaRPr lang="en-US" sz="2100" spc="-5" dirty="0">
              <a:cs typeface="Calibri"/>
            </a:endParaRPr>
          </a:p>
          <a:p>
            <a:pPr marL="472440" marR="5080" indent="-287020">
              <a:lnSpc>
                <a:spcPct val="100000"/>
              </a:lnSpc>
              <a:spcBef>
                <a:spcPts val="1165"/>
              </a:spcBef>
              <a:tabLst>
                <a:tab pos="472440" algn="l"/>
              </a:tabLst>
            </a:pPr>
            <a:r>
              <a:rPr lang="en-US" sz="2100" spc="-5" dirty="0">
                <a:cs typeface="Calibri"/>
              </a:rPr>
              <a:t>Splitting and delamination</a:t>
            </a:r>
          </a:p>
          <a:p>
            <a:pPr marL="472440" marR="5080" indent="-287020">
              <a:lnSpc>
                <a:spcPct val="100000"/>
              </a:lnSpc>
              <a:spcBef>
                <a:spcPts val="1165"/>
              </a:spcBef>
              <a:tabLst>
                <a:tab pos="472440" algn="l"/>
              </a:tabLst>
            </a:pPr>
            <a:r>
              <a:rPr lang="en-US" sz="2100" spc="-5" dirty="0">
                <a:cs typeface="Calibri"/>
              </a:rPr>
              <a:t>Mold, mildew and rot</a:t>
            </a:r>
          </a:p>
          <a:p>
            <a:pPr marL="472440" marR="5080" indent="-287020">
              <a:lnSpc>
                <a:spcPct val="100000"/>
              </a:lnSpc>
              <a:spcBef>
                <a:spcPts val="1165"/>
              </a:spcBef>
              <a:tabLst>
                <a:tab pos="472440" algn="l"/>
              </a:tabLst>
            </a:pPr>
            <a:r>
              <a:rPr lang="en-US" sz="2100" spc="-5" dirty="0">
                <a:cs typeface="Calibri"/>
              </a:rPr>
              <a:t>Insect infestations</a:t>
            </a:r>
          </a:p>
          <a:p>
            <a:pPr marL="472440" marR="5080" indent="-287020">
              <a:lnSpc>
                <a:spcPct val="100000"/>
              </a:lnSpc>
              <a:spcBef>
                <a:spcPts val="1165"/>
              </a:spcBef>
              <a:tabLst>
                <a:tab pos="472440" algn="l"/>
              </a:tabLst>
            </a:pPr>
            <a:r>
              <a:rPr lang="en-US" sz="2100" spc="-5" dirty="0">
                <a:cs typeface="Calibri"/>
              </a:rPr>
              <a:t>UV Damage</a:t>
            </a:r>
          </a:p>
          <a:p>
            <a:pPr marL="472440" marR="5080" indent="-287020">
              <a:lnSpc>
                <a:spcPct val="100000"/>
              </a:lnSpc>
              <a:spcBef>
                <a:spcPts val="1165"/>
              </a:spcBef>
              <a:tabLst>
                <a:tab pos="472440" algn="l"/>
              </a:tabLst>
            </a:pPr>
            <a:r>
              <a:rPr lang="en-US" sz="2000" spc="-5" dirty="0">
                <a:cs typeface="Calibri"/>
              </a:rPr>
              <a:t>Stains and scratches</a:t>
            </a:r>
          </a:p>
          <a:p>
            <a:pPr marL="472440" marR="5080" indent="-287020">
              <a:lnSpc>
                <a:spcPct val="100000"/>
              </a:lnSpc>
              <a:spcBef>
                <a:spcPts val="1165"/>
              </a:spcBef>
              <a:tabLst>
                <a:tab pos="472440" algn="l"/>
              </a:tabLst>
            </a:pPr>
            <a:r>
              <a:rPr lang="en-US" sz="2000" spc="-5" dirty="0">
                <a:cs typeface="Calibri"/>
              </a:rPr>
              <a:t>Water absorption</a:t>
            </a:r>
          </a:p>
          <a:p>
            <a:endParaRPr lang="en-US" dirty="0"/>
          </a:p>
        </p:txBody>
      </p:sp>
      <p:pic>
        <p:nvPicPr>
          <p:cNvPr id="8" name="Picture 7">
            <a:extLst>
              <a:ext uri="{FF2B5EF4-FFF2-40B4-BE49-F238E27FC236}">
                <a16:creationId xmlns:a16="http://schemas.microsoft.com/office/drawing/2014/main" id="{1382E534-EB19-4488-B323-57ADC6539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83722"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985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SUSTAINABLE &amp; ECO-FRIENDLY</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6191250" cy="4961166"/>
          </a:xfrm>
        </p:spPr>
        <p:txBody>
          <a:bodyPr>
            <a:normAutofit/>
          </a:bodyPr>
          <a:lstStyle/>
          <a:p>
            <a:pPr marL="472440" marR="5080" lvl="0" indent="-287020">
              <a:lnSpc>
                <a:spcPct val="100000"/>
              </a:lnSpc>
              <a:spcBef>
                <a:spcPts val="1165"/>
              </a:spcBef>
              <a:tabLst>
                <a:tab pos="472440" algn="l"/>
              </a:tabLst>
            </a:pPr>
            <a:r>
              <a:rPr lang="en-US" spc="-5" dirty="0">
                <a:cs typeface="Calibri"/>
              </a:rPr>
              <a:t>Recycled materials</a:t>
            </a:r>
          </a:p>
          <a:p>
            <a:pPr marL="472440" marR="5080" lvl="0" indent="-287020">
              <a:lnSpc>
                <a:spcPct val="100000"/>
              </a:lnSpc>
              <a:spcBef>
                <a:spcPts val="1165"/>
              </a:spcBef>
              <a:tabLst>
                <a:tab pos="472440" algn="l"/>
              </a:tabLst>
            </a:pPr>
            <a:r>
              <a:rPr lang="en-US" spc="-5" dirty="0">
                <a:cs typeface="Calibri"/>
              </a:rPr>
              <a:t>Reduced waste</a:t>
            </a:r>
          </a:p>
          <a:p>
            <a:pPr marL="472440" marR="5080" lvl="0" indent="-287020">
              <a:lnSpc>
                <a:spcPct val="100000"/>
              </a:lnSpc>
              <a:spcBef>
                <a:spcPts val="1165"/>
              </a:spcBef>
              <a:tabLst>
                <a:tab pos="472440" algn="l"/>
              </a:tabLst>
            </a:pPr>
            <a:r>
              <a:rPr lang="en-US" spc="-5" dirty="0">
                <a:cs typeface="Calibri"/>
              </a:rPr>
              <a:t>Non-toxic</a:t>
            </a:r>
          </a:p>
          <a:p>
            <a:endParaRPr lang="en-US" dirty="0"/>
          </a:p>
        </p:txBody>
      </p:sp>
      <p:pic>
        <p:nvPicPr>
          <p:cNvPr id="6" name="Picture 5">
            <a:extLst>
              <a:ext uri="{FF2B5EF4-FFF2-40B4-BE49-F238E27FC236}">
                <a16:creationId xmlns:a16="http://schemas.microsoft.com/office/drawing/2014/main" id="{063850FB-B992-42AD-BBB6-89B36F3BD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01721" y="1733550"/>
            <a:ext cx="6452079" cy="430138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92199A6-1D6E-4AF9-BED7-CA6E602CE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89" y="3590121"/>
            <a:ext cx="4363186" cy="2928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848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LONG TERM VALUE &amp; SAVINGS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4"/>
            <a:ext cx="5032150" cy="4749619"/>
          </a:xfrm>
        </p:spPr>
        <p:txBody>
          <a:bodyPr>
            <a:normAutofit fontScale="92500" lnSpcReduction="10000"/>
          </a:bodyPr>
          <a:lstStyle/>
          <a:p>
            <a:pPr marL="0" marR="5080" indent="0">
              <a:lnSpc>
                <a:spcPct val="120000"/>
              </a:lnSpc>
              <a:spcBef>
                <a:spcPts val="95"/>
              </a:spcBef>
              <a:buNone/>
              <a:tabLst>
                <a:tab pos="472440" algn="l"/>
              </a:tabLst>
            </a:pPr>
            <a:r>
              <a:rPr lang="en-US" sz="2200" b="1" spc="-15" dirty="0">
                <a:solidFill>
                  <a:schemeClr val="accent1">
                    <a:lumMod val="50000"/>
                  </a:schemeClr>
                </a:solidFill>
                <a:latin typeface="Avenir Next LT Pro" panose="020B0504020202020204" pitchFamily="34" charset="0"/>
                <a:cs typeface="Calibri"/>
              </a:rPr>
              <a:t>Composite decking provides long-term performance, efficiencies and savings that benefit different types of owners:</a:t>
            </a:r>
          </a:p>
          <a:p>
            <a:pPr marL="472440" marR="5080" indent="-287020">
              <a:lnSpc>
                <a:spcPct val="120000"/>
              </a:lnSpc>
              <a:spcBef>
                <a:spcPts val="1165"/>
              </a:spcBef>
              <a:tabLst>
                <a:tab pos="472440" algn="l"/>
              </a:tabLst>
            </a:pPr>
            <a:endParaRPr lang="en-US" sz="2600" spc="-5" dirty="0">
              <a:cs typeface="Calibri"/>
            </a:endParaRPr>
          </a:p>
          <a:p>
            <a:pPr marL="472440" marR="5080" indent="-287020">
              <a:lnSpc>
                <a:spcPct val="120000"/>
              </a:lnSpc>
              <a:spcBef>
                <a:spcPts val="1165"/>
              </a:spcBef>
              <a:tabLst>
                <a:tab pos="472440" algn="l"/>
              </a:tabLst>
            </a:pPr>
            <a:r>
              <a:rPr lang="en-US" spc="-5" dirty="0">
                <a:cs typeface="Calibri"/>
              </a:rPr>
              <a:t>Single-home residential</a:t>
            </a:r>
          </a:p>
          <a:p>
            <a:pPr marL="472440" marR="5080" indent="-287020">
              <a:lnSpc>
                <a:spcPct val="120000"/>
              </a:lnSpc>
              <a:spcBef>
                <a:spcPts val="1165"/>
              </a:spcBef>
              <a:tabLst>
                <a:tab pos="472440" algn="l"/>
              </a:tabLst>
            </a:pPr>
            <a:r>
              <a:rPr lang="en-US" spc="-5" dirty="0">
                <a:cs typeface="Calibri"/>
              </a:rPr>
              <a:t>Multi-family</a:t>
            </a:r>
          </a:p>
          <a:p>
            <a:pPr marL="472440" marR="5080" indent="-287020">
              <a:lnSpc>
                <a:spcPct val="120000"/>
              </a:lnSpc>
              <a:spcBef>
                <a:spcPts val="1165"/>
              </a:spcBef>
              <a:tabLst>
                <a:tab pos="472440" algn="l"/>
              </a:tabLst>
            </a:pPr>
            <a:r>
              <a:rPr lang="en-US" spc="-5" dirty="0">
                <a:cs typeface="Calibri"/>
              </a:rPr>
              <a:t>Government</a:t>
            </a:r>
          </a:p>
          <a:p>
            <a:pPr marL="472440" marR="5080" indent="-287020">
              <a:lnSpc>
                <a:spcPct val="120000"/>
              </a:lnSpc>
              <a:spcBef>
                <a:spcPts val="1165"/>
              </a:spcBef>
              <a:tabLst>
                <a:tab pos="472440" algn="l"/>
              </a:tabLst>
            </a:pPr>
            <a:r>
              <a:rPr lang="en-US" spc="-5" dirty="0">
                <a:cs typeface="Calibri"/>
              </a:rPr>
              <a:t>Commercial</a:t>
            </a:r>
          </a:p>
          <a:p>
            <a:pPr marL="472440" marR="5080" indent="-287020">
              <a:lnSpc>
                <a:spcPct val="120000"/>
              </a:lnSpc>
              <a:spcBef>
                <a:spcPts val="1165"/>
              </a:spcBef>
              <a:tabLst>
                <a:tab pos="472440" algn="l"/>
              </a:tabLst>
            </a:pPr>
            <a:r>
              <a:rPr lang="en-US" spc="-5" dirty="0">
                <a:cs typeface="Calibri"/>
              </a:rPr>
              <a:t>Docks and Marinas</a:t>
            </a:r>
          </a:p>
          <a:p>
            <a:endParaRPr lang="en-US" dirty="0"/>
          </a:p>
        </p:txBody>
      </p:sp>
      <p:pic>
        <p:nvPicPr>
          <p:cNvPr id="8" name="Picture 7" descr="A picture containing grass, outdoor, building, house&#10;&#10;Description automatically generated">
            <a:extLst>
              <a:ext uri="{FF2B5EF4-FFF2-40B4-BE49-F238E27FC236}">
                <a16:creationId xmlns:a16="http://schemas.microsoft.com/office/drawing/2014/main" id="{0A588196-41C8-4043-975B-02C9569CAF2C}"/>
              </a:ext>
            </a:extLst>
          </p:cNvPr>
          <p:cNvPicPr>
            <a:picLocks noChangeAspect="1"/>
          </p:cNvPicPr>
          <p:nvPr/>
        </p:nvPicPr>
        <p:blipFill rotWithShape="1">
          <a:blip r:embed="rId3">
            <a:extLst>
              <a:ext uri="{28A0092B-C50C-407E-A947-70E740481C1C}">
                <a14:useLocalDpi xmlns:a14="http://schemas.microsoft.com/office/drawing/2010/main" val="0"/>
              </a:ext>
            </a:extLst>
          </a:blip>
          <a:srcRect l="-58" r="17293"/>
          <a:stretch/>
        </p:blipFill>
        <p:spPr>
          <a:xfrm>
            <a:off x="7839075" y="1533898"/>
            <a:ext cx="3854000" cy="3104345"/>
          </a:xfrm>
          <a:prstGeom prst="rect">
            <a:avLst/>
          </a:prstGeom>
          <a:effectLst>
            <a:outerShdw blurRad="50800" dist="38100" dir="2700000" algn="tl" rotWithShape="0">
              <a:prstClr val="black">
                <a:alpha val="40000"/>
              </a:prstClr>
            </a:outerShdw>
          </a:effectLst>
        </p:spPr>
      </p:pic>
      <p:pic>
        <p:nvPicPr>
          <p:cNvPr id="6" name="Picture 2">
            <a:extLst>
              <a:ext uri="{FF2B5EF4-FFF2-40B4-BE49-F238E27FC236}">
                <a16:creationId xmlns:a16="http://schemas.microsoft.com/office/drawing/2014/main" id="{1B30089A-EA21-4AF0-BEBB-FFF7CEC276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00"/>
          <a:stretch/>
        </p:blipFill>
        <p:spPr bwMode="auto">
          <a:xfrm>
            <a:off x="5360763" y="3904077"/>
            <a:ext cx="3216500" cy="240337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37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261260"/>
            <a:ext cx="10515600" cy="2009670"/>
          </a:xfrm>
        </p:spPr>
        <p:txBody>
          <a:bodyPr/>
          <a:lstStyle/>
          <a:p>
            <a:r>
              <a:rPr lang="en-US" dirty="0">
                <a:solidFill>
                  <a:schemeClr val="tx1">
                    <a:lumMod val="65000"/>
                    <a:lumOff val="35000"/>
                  </a:schemeClr>
                </a:solidFill>
              </a:rPr>
              <a:t>ENGINEERED FOR</a:t>
            </a:r>
            <a:br>
              <a:rPr lang="en-US" dirty="0">
                <a:solidFill>
                  <a:schemeClr val="tx1">
                    <a:lumMod val="65000"/>
                    <a:lumOff val="35000"/>
                  </a:schemeClr>
                </a:solidFill>
              </a:rPr>
            </a:br>
            <a:r>
              <a:rPr lang="en-US" dirty="0">
                <a:solidFill>
                  <a:schemeClr val="tx1">
                    <a:lumMod val="65000"/>
                    <a:lumOff val="35000"/>
                  </a:schemeClr>
                </a:solidFill>
              </a:rPr>
              <a:t>PERFORMANCE</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199" y="2270930"/>
            <a:ext cx="5372101" cy="3029237"/>
          </a:xfrm>
        </p:spPr>
        <p:txBody>
          <a:bodyPr>
            <a:normAutofit/>
          </a:bodyPr>
          <a:lstStyle/>
          <a:p>
            <a:pPr marL="472440" marR="5080" lvl="0" indent="-287020">
              <a:lnSpc>
                <a:spcPct val="120000"/>
              </a:lnSpc>
              <a:spcBef>
                <a:spcPts val="1165"/>
              </a:spcBef>
              <a:tabLst>
                <a:tab pos="472440" algn="l"/>
              </a:tabLst>
            </a:pPr>
            <a:r>
              <a:rPr lang="en-US" spc="-5" dirty="0">
                <a:cs typeface="Calibri"/>
              </a:rPr>
              <a:t>Strong</a:t>
            </a:r>
          </a:p>
          <a:p>
            <a:pPr marL="472440" marR="5080" lvl="0" indent="-287020">
              <a:lnSpc>
                <a:spcPct val="120000"/>
              </a:lnSpc>
              <a:spcBef>
                <a:spcPts val="1165"/>
              </a:spcBef>
              <a:tabLst>
                <a:tab pos="472440" algn="l"/>
              </a:tabLst>
            </a:pPr>
            <a:r>
              <a:rPr lang="en-US" spc="-5" dirty="0">
                <a:cs typeface="Calibri"/>
              </a:rPr>
              <a:t>Stable</a:t>
            </a:r>
          </a:p>
          <a:p>
            <a:pPr marL="472440" marR="5080" lvl="0" indent="-287020">
              <a:lnSpc>
                <a:spcPct val="120000"/>
              </a:lnSpc>
              <a:spcBef>
                <a:spcPts val="1165"/>
              </a:spcBef>
              <a:tabLst>
                <a:tab pos="472440" algn="l"/>
              </a:tabLst>
            </a:pPr>
            <a:r>
              <a:rPr lang="en-US" spc="-5" dirty="0">
                <a:cs typeface="Calibri"/>
              </a:rPr>
              <a:t>Available in an array of colors</a:t>
            </a:r>
          </a:p>
          <a:p>
            <a:endParaRPr lang="en-US" dirty="0"/>
          </a:p>
        </p:txBody>
      </p:sp>
      <p:pic>
        <p:nvPicPr>
          <p:cNvPr id="7" name="Picture 6">
            <a:extLst>
              <a:ext uri="{FF2B5EF4-FFF2-40B4-BE49-F238E27FC236}">
                <a16:creationId xmlns:a16="http://schemas.microsoft.com/office/drawing/2014/main" id="{E4C8F7E7-E880-499F-97BA-F34E44B13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308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tal, composite, wood building materials">
            <a:extLst>
              <a:ext uri="{FF2B5EF4-FFF2-40B4-BE49-F238E27FC236}">
                <a16:creationId xmlns:a16="http://schemas.microsoft.com/office/drawing/2014/main" id="{AF0AB95D-4D2D-4BCC-BFAC-8A42EAA74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13" y="1966716"/>
            <a:ext cx="6838350" cy="37993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close up of a logo&#10;&#10;Description automatically generated">
            <a:extLst>
              <a:ext uri="{FF2B5EF4-FFF2-40B4-BE49-F238E27FC236}">
                <a16:creationId xmlns:a16="http://schemas.microsoft.com/office/drawing/2014/main" id="{3697E0AE-52B1-478C-9E51-FC3F6F45C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560" y="2388975"/>
            <a:ext cx="3367734" cy="578222"/>
          </a:xfrm>
          <a:prstGeom prst="rect">
            <a:avLst/>
          </a:prstGeom>
        </p:spPr>
      </p:pic>
      <p:sp>
        <p:nvSpPr>
          <p:cNvPr id="40" name="TextBox 39">
            <a:extLst>
              <a:ext uri="{FF2B5EF4-FFF2-40B4-BE49-F238E27FC236}">
                <a16:creationId xmlns:a16="http://schemas.microsoft.com/office/drawing/2014/main" id="{C5755FD1-83AC-4745-B6C0-C4BA512D1217}"/>
              </a:ext>
            </a:extLst>
          </p:cNvPr>
          <p:cNvSpPr txBox="1"/>
          <p:nvPr/>
        </p:nvSpPr>
        <p:spPr>
          <a:xfrm>
            <a:off x="7894392" y="3247360"/>
            <a:ext cx="3436069" cy="2348656"/>
          </a:xfrm>
          <a:prstGeom prst="rect">
            <a:avLst/>
          </a:prstGeom>
          <a:noFill/>
        </p:spPr>
        <p:txBody>
          <a:bodyPr wrap="none" rtlCol="0">
            <a:spAutoFit/>
          </a:bodyPr>
          <a:lstStyle/>
          <a:p>
            <a:pPr marL="171450" indent="-171450">
              <a:lnSpc>
                <a:spcPct val="150000"/>
              </a:lnSpc>
              <a:buFont typeface="Arial" panose="020B0604020202020204" pitchFamily="34" charset="0"/>
              <a:buChar char="•"/>
            </a:pPr>
            <a:r>
              <a:rPr lang="en-US" sz="2000" dirty="0">
                <a:latin typeface="Avenir Next LT Pro" panose="020B0504020202020204" pitchFamily="34" charset="0"/>
              </a:rPr>
              <a:t>Founded in 1955</a:t>
            </a:r>
          </a:p>
          <a:p>
            <a:pPr marL="171450" indent="-171450">
              <a:lnSpc>
                <a:spcPct val="150000"/>
              </a:lnSpc>
              <a:buFont typeface="Arial" panose="020B0604020202020204" pitchFamily="34" charset="0"/>
              <a:buChar char="•"/>
            </a:pPr>
            <a:r>
              <a:rPr lang="en-US" sz="2000" dirty="0">
                <a:latin typeface="Avenir Next LT Pro" panose="020B0504020202020204" pitchFamily="34" charset="0"/>
              </a:rPr>
              <a:t>211 Locations Worldwide</a:t>
            </a:r>
          </a:p>
          <a:p>
            <a:pPr marL="171450" indent="-171450">
              <a:lnSpc>
                <a:spcPct val="150000"/>
              </a:lnSpc>
              <a:buFont typeface="Arial" panose="020B0604020202020204" pitchFamily="34" charset="0"/>
              <a:buChar char="•"/>
            </a:pPr>
            <a:r>
              <a:rPr lang="en-US" sz="2000" dirty="0">
                <a:latin typeface="Avenir Next LT Pro" panose="020B0504020202020204" pitchFamily="34" charset="0"/>
              </a:rPr>
              <a:t>15,000+ Employees</a:t>
            </a:r>
          </a:p>
          <a:p>
            <a:pPr marL="171450" indent="-171450">
              <a:lnSpc>
                <a:spcPct val="150000"/>
              </a:lnSpc>
              <a:buFont typeface="Arial" panose="020B0604020202020204" pitchFamily="34" charset="0"/>
              <a:buChar char="•"/>
            </a:pPr>
            <a:r>
              <a:rPr lang="en-US" sz="2000" dirty="0">
                <a:latin typeface="Avenir Next LT Pro" panose="020B0504020202020204" pitchFamily="34" charset="0"/>
              </a:rPr>
              <a:t>2021 Sales: $8.6 Billion</a:t>
            </a:r>
          </a:p>
          <a:p>
            <a:pPr marL="171450" indent="-171450">
              <a:lnSpc>
                <a:spcPct val="150000"/>
              </a:lnSpc>
              <a:buFont typeface="Arial" panose="020B0604020202020204" pitchFamily="34" charset="0"/>
              <a:buChar char="•"/>
            </a:pPr>
            <a:r>
              <a:rPr lang="en-US" sz="2000" dirty="0">
                <a:latin typeface="Avenir Next LT Pro" panose="020B0504020202020204" pitchFamily="34" charset="0"/>
              </a:rPr>
              <a:t>Based in Grand Rapids, MI</a:t>
            </a:r>
            <a:endParaRPr lang="en-US" dirty="0">
              <a:latin typeface="Avenir Next LT Pro" panose="020B0504020202020204" pitchFamily="34" charset="0"/>
            </a:endParaRPr>
          </a:p>
        </p:txBody>
      </p:sp>
      <p:sp>
        <p:nvSpPr>
          <p:cNvPr id="12" name="Title 1">
            <a:extLst>
              <a:ext uri="{FF2B5EF4-FFF2-40B4-BE49-F238E27FC236}">
                <a16:creationId xmlns:a16="http://schemas.microsoft.com/office/drawing/2014/main" id="{1901DD84-D38E-487B-AA8C-B924E12D527E}"/>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ABOUT US</a:t>
            </a:r>
          </a:p>
        </p:txBody>
      </p:sp>
      <p:cxnSp>
        <p:nvCxnSpPr>
          <p:cNvPr id="14" name="Straight Connector 13">
            <a:extLst>
              <a:ext uri="{FF2B5EF4-FFF2-40B4-BE49-F238E27FC236}">
                <a16:creationId xmlns:a16="http://schemas.microsoft.com/office/drawing/2014/main" id="{B07ACB34-4B8C-4B03-AD27-C50FACC5D617}"/>
              </a:ext>
            </a:extLst>
          </p:cNvPr>
          <p:cNvCxnSpPr>
            <a:cxnSpLocks/>
          </p:cNvCxnSpPr>
          <p:nvPr/>
        </p:nvCxnSpPr>
        <p:spPr>
          <a:xfrm>
            <a:off x="7713233" y="3196565"/>
            <a:ext cx="3840480" cy="0"/>
          </a:xfrm>
          <a:prstGeom prst="line">
            <a:avLst/>
          </a:prstGeom>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A8392233-8CF4-45D2-BD29-1D08E1EEB5FC}"/>
              </a:ext>
            </a:extLst>
          </p:cNvPr>
          <p:cNvCxnSpPr>
            <a:cxnSpLocks/>
          </p:cNvCxnSpPr>
          <p:nvPr/>
        </p:nvCxnSpPr>
        <p:spPr>
          <a:xfrm>
            <a:off x="916193" y="1261984"/>
            <a:ext cx="11275807"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2110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25162-FA04-4C22-B52A-C445530B92F5}"/>
              </a:ext>
            </a:extLst>
          </p:cNvPr>
          <p:cNvSpPr/>
          <p:nvPr/>
        </p:nvSpPr>
        <p:spPr>
          <a:xfrm>
            <a:off x="4945126" y="1961474"/>
            <a:ext cx="7098290" cy="23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D5F422-7DBE-47A9-8ECA-7703AAA11DEC}"/>
              </a:ext>
            </a:extLst>
          </p:cNvPr>
          <p:cNvSpPr/>
          <p:nvPr/>
        </p:nvSpPr>
        <p:spPr>
          <a:xfrm>
            <a:off x="6426926" y="5939238"/>
            <a:ext cx="4058194"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C1D0A7-0764-4589-9C06-E5DF39D1704E}"/>
              </a:ext>
            </a:extLst>
          </p:cNvPr>
          <p:cNvSpPr/>
          <p:nvPr/>
        </p:nvSpPr>
        <p:spPr>
          <a:xfrm>
            <a:off x="7093133" y="3040436"/>
            <a:ext cx="2233748" cy="40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32E9C-B6D3-4566-953A-1EDC7D29EF7D}"/>
              </a:ext>
            </a:extLst>
          </p:cNvPr>
          <p:cNvSpPr>
            <a:spLocks noGrp="1"/>
          </p:cNvSpPr>
          <p:nvPr>
            <p:ph type="ctrTitle" idx="4294967295"/>
          </p:nvPr>
        </p:nvSpPr>
        <p:spPr>
          <a:xfrm>
            <a:off x="4849806" y="1816551"/>
            <a:ext cx="6720401" cy="1123405"/>
          </a:xfrm>
        </p:spPr>
        <p:txBody>
          <a:bodyPr anchor="ctr">
            <a:noAutofit/>
          </a:bodyPr>
          <a:lstStyle/>
          <a:p>
            <a:pPr algn="ctr"/>
            <a:r>
              <a:rPr lang="en-US" sz="2800" dirty="0">
                <a:solidFill>
                  <a:schemeClr val="tx1">
                    <a:lumMod val="65000"/>
                    <a:lumOff val="35000"/>
                  </a:schemeClr>
                </a:solidFill>
                <a:latin typeface="Avenir Next LT Pro" panose="020B0504020202020204" pitchFamily="34" charset="0"/>
              </a:rPr>
              <a:t>Learning Objective #2</a:t>
            </a:r>
            <a:endParaRPr lang="en-US" sz="2400" b="0" dirty="0">
              <a:solidFill>
                <a:schemeClr val="tx1">
                  <a:lumMod val="65000"/>
                  <a:lumOff val="35000"/>
                </a:schemeClr>
              </a:solidFill>
              <a:latin typeface="Avenir Next LT Pro" panose="020B0504020202020204" pitchFamily="34" charset="0"/>
            </a:endParaRPr>
          </a:p>
        </p:txBody>
      </p:sp>
      <p:sp>
        <p:nvSpPr>
          <p:cNvPr id="3" name="TextBox 2">
            <a:extLst>
              <a:ext uri="{FF2B5EF4-FFF2-40B4-BE49-F238E27FC236}">
                <a16:creationId xmlns:a16="http://schemas.microsoft.com/office/drawing/2014/main" id="{38C5EE6A-584B-4204-88D2-D900F1C49266}"/>
              </a:ext>
            </a:extLst>
          </p:cNvPr>
          <p:cNvSpPr txBox="1"/>
          <p:nvPr/>
        </p:nvSpPr>
        <p:spPr>
          <a:xfrm>
            <a:off x="4719898" y="2670011"/>
            <a:ext cx="6980216" cy="1569660"/>
          </a:xfrm>
          <a:prstGeom prst="rect">
            <a:avLst/>
          </a:prstGeom>
          <a:noFill/>
        </p:spPr>
        <p:txBody>
          <a:bodyPr wrap="square" rtlCol="0">
            <a:spAutoFit/>
          </a:bodyPr>
          <a:lstStyle/>
          <a:p>
            <a:pPr algn="ctr"/>
            <a:r>
              <a:rPr lang="en-US" sz="3200" dirty="0">
                <a:solidFill>
                  <a:schemeClr val="tx1">
                    <a:lumMod val="65000"/>
                    <a:lumOff val="35000"/>
                  </a:schemeClr>
                </a:solidFill>
                <a:latin typeface="Avenir Next LT Pro" panose="020B0504020202020204" pitchFamily="34" charset="0"/>
              </a:rPr>
              <a:t>Examine installation processes and identify appropriate accessories for composite decking projects</a:t>
            </a:r>
          </a:p>
        </p:txBody>
      </p:sp>
    </p:spTree>
    <p:extLst>
      <p:ext uri="{BB962C8B-B14F-4D97-AF65-F5344CB8AC3E}">
        <p14:creationId xmlns:p14="http://schemas.microsoft.com/office/powerpoint/2010/main" val="3523997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CHOICES IN COMPOSITES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4065395" cy="4471176"/>
          </a:xfrm>
        </p:spPr>
        <p:txBody>
          <a:bodyPr>
            <a:normAutofit fontScale="92500" lnSpcReduction="20000"/>
          </a:bodyPr>
          <a:lstStyle/>
          <a:p>
            <a:pPr marL="0" marR="5080" lvl="0" indent="0">
              <a:lnSpc>
                <a:spcPct val="120000"/>
              </a:lnSpc>
              <a:spcBef>
                <a:spcPts val="95"/>
              </a:spcBef>
              <a:buNone/>
              <a:tabLst>
                <a:tab pos="472440" algn="l"/>
              </a:tabLst>
            </a:pPr>
            <a:r>
              <a:rPr lang="en-US" sz="2600" b="1" spc="-15" dirty="0">
                <a:solidFill>
                  <a:schemeClr val="accent1">
                    <a:lumMod val="50000"/>
                  </a:schemeClr>
                </a:solidFill>
                <a:latin typeface="Avenir Next LT Pro" panose="020B0504020202020204" pitchFamily="34" charset="0"/>
                <a:cs typeface="Calibri"/>
              </a:rPr>
              <a:t>Composite decking is available in a broad array of styles:</a:t>
            </a:r>
          </a:p>
          <a:p>
            <a:pPr marL="0" marR="5080" indent="0">
              <a:lnSpc>
                <a:spcPct val="120000"/>
              </a:lnSpc>
              <a:spcBef>
                <a:spcPts val="95"/>
              </a:spcBef>
              <a:buNone/>
              <a:tabLst>
                <a:tab pos="472440" algn="l"/>
              </a:tabLst>
            </a:pPr>
            <a:endParaRPr lang="en-US" sz="2600" b="1" spc="-15" dirty="0">
              <a:solidFill>
                <a:schemeClr val="accent1">
                  <a:lumMod val="50000"/>
                </a:schemeClr>
              </a:solidFill>
              <a:latin typeface="Avenir Next LT Pro" panose="020B0504020202020204" pitchFamily="34" charset="0"/>
              <a:cs typeface="Calibri"/>
            </a:endParaRPr>
          </a:p>
          <a:p>
            <a:pPr>
              <a:lnSpc>
                <a:spcPct val="100000"/>
              </a:lnSpc>
            </a:pPr>
            <a:r>
              <a:rPr lang="en-US" dirty="0"/>
              <a:t>Embossed Grain</a:t>
            </a:r>
          </a:p>
          <a:p>
            <a:pPr>
              <a:lnSpc>
                <a:spcPct val="100000"/>
              </a:lnSpc>
            </a:pPr>
            <a:r>
              <a:rPr lang="en-US" dirty="0"/>
              <a:t>Plastic Wrapped</a:t>
            </a:r>
          </a:p>
          <a:p>
            <a:pPr>
              <a:lnSpc>
                <a:spcPct val="100000"/>
              </a:lnSpc>
            </a:pPr>
            <a:r>
              <a:rPr lang="en-US" dirty="0"/>
              <a:t>Textured</a:t>
            </a:r>
          </a:p>
          <a:p>
            <a:pPr>
              <a:lnSpc>
                <a:spcPct val="100000"/>
              </a:lnSpc>
            </a:pPr>
            <a:r>
              <a:rPr lang="en-US" dirty="0"/>
              <a:t>Weathered</a:t>
            </a:r>
          </a:p>
          <a:p>
            <a:pPr>
              <a:lnSpc>
                <a:spcPct val="100000"/>
              </a:lnSpc>
            </a:pPr>
            <a:r>
              <a:rPr lang="en-US" dirty="0"/>
              <a:t>Flat Grain</a:t>
            </a:r>
          </a:p>
          <a:p>
            <a:pPr>
              <a:lnSpc>
                <a:spcPct val="100000"/>
              </a:lnSpc>
            </a:pPr>
            <a:r>
              <a:rPr lang="en-US" dirty="0"/>
              <a:t>Vertical Grain</a:t>
            </a:r>
          </a:p>
          <a:p>
            <a:endParaRPr lang="en-US" dirty="0"/>
          </a:p>
        </p:txBody>
      </p:sp>
      <p:pic>
        <p:nvPicPr>
          <p:cNvPr id="4" name="Picture 3">
            <a:extLst>
              <a:ext uri="{FF2B5EF4-FFF2-40B4-BE49-F238E27FC236}">
                <a16:creationId xmlns:a16="http://schemas.microsoft.com/office/drawing/2014/main" id="{378D0BF2-DF1F-413F-8BDB-F4987A74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811" y="1630344"/>
            <a:ext cx="6590836" cy="4398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642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F1D376-9BC3-4CE0-B72C-46856CCD8F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00"/>
          <a:stretch/>
        </p:blipFill>
        <p:spPr>
          <a:xfrm>
            <a:off x="7685070" y="0"/>
            <a:ext cx="4506930" cy="4146376"/>
          </a:xfrm>
          <a:prstGeom prst="rect">
            <a:avLst/>
          </a:prstGeom>
        </p:spPr>
      </p:pic>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CHOICES IN COMPOSITES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6191250" cy="4961166"/>
          </a:xfrm>
        </p:spPr>
        <p:txBody>
          <a:bodyPr>
            <a:noAutofit/>
          </a:bodyPr>
          <a:lstStyle/>
          <a:p>
            <a:pPr marL="0" marR="5080" indent="0">
              <a:lnSpc>
                <a:spcPct val="100000"/>
              </a:lnSpc>
              <a:spcBef>
                <a:spcPts val="95"/>
              </a:spcBef>
              <a:buNone/>
              <a:tabLst>
                <a:tab pos="472440" algn="l"/>
              </a:tabLst>
            </a:pPr>
            <a:r>
              <a:rPr lang="en-US" sz="2400" b="1" spc="-15" dirty="0">
                <a:solidFill>
                  <a:schemeClr val="accent1">
                    <a:lumMod val="50000"/>
                  </a:schemeClr>
                </a:solidFill>
                <a:latin typeface="Avenir Next LT Pro" panose="020B0504020202020204" pitchFamily="34" charset="0"/>
                <a:cs typeface="Calibri"/>
              </a:rPr>
              <a:t>Standard Lengths: </a:t>
            </a:r>
          </a:p>
          <a:p>
            <a:pPr marL="457200" lvl="1" indent="0">
              <a:buNone/>
            </a:pPr>
            <a:endParaRPr lang="en-US" sz="400" dirty="0"/>
          </a:p>
          <a:p>
            <a:pPr lvl="1"/>
            <a:r>
              <a:rPr lang="en-US" dirty="0"/>
              <a:t>12’ </a:t>
            </a:r>
          </a:p>
          <a:p>
            <a:pPr lvl="1"/>
            <a:r>
              <a:rPr lang="en-US" dirty="0"/>
              <a:t>16’</a:t>
            </a:r>
          </a:p>
          <a:p>
            <a:pPr lvl="1"/>
            <a:r>
              <a:rPr lang="en-US" dirty="0"/>
              <a:t>20’</a:t>
            </a:r>
          </a:p>
          <a:p>
            <a:pPr marL="0" indent="0">
              <a:buNone/>
            </a:pPr>
            <a:endParaRPr lang="en-US" sz="1200" dirty="0"/>
          </a:p>
          <a:p>
            <a:pPr marL="0" marR="5080" indent="0">
              <a:lnSpc>
                <a:spcPct val="100000"/>
              </a:lnSpc>
              <a:spcBef>
                <a:spcPts val="95"/>
              </a:spcBef>
              <a:buNone/>
              <a:tabLst>
                <a:tab pos="472440" algn="l"/>
              </a:tabLst>
            </a:pPr>
            <a:r>
              <a:rPr lang="en-US" sz="2400" b="1" spc="-15" dirty="0">
                <a:solidFill>
                  <a:schemeClr val="accent1">
                    <a:lumMod val="50000"/>
                  </a:schemeClr>
                </a:solidFill>
                <a:latin typeface="Avenir Next LT Pro" panose="020B0504020202020204" pitchFamily="34" charset="0"/>
                <a:cs typeface="Calibri"/>
              </a:rPr>
              <a:t>Standard Width:</a:t>
            </a:r>
            <a:endParaRPr lang="en-US" sz="400" dirty="0"/>
          </a:p>
          <a:p>
            <a:pPr lvl="1"/>
            <a:r>
              <a:rPr lang="en-US" dirty="0"/>
              <a:t>5.5”</a:t>
            </a:r>
          </a:p>
          <a:p>
            <a:pPr marL="0" indent="0">
              <a:buNone/>
            </a:pPr>
            <a:endParaRPr lang="en-US" sz="1200" dirty="0"/>
          </a:p>
          <a:p>
            <a:pPr marL="0" marR="5080" indent="0">
              <a:lnSpc>
                <a:spcPct val="100000"/>
              </a:lnSpc>
              <a:spcBef>
                <a:spcPts val="95"/>
              </a:spcBef>
              <a:buNone/>
              <a:tabLst>
                <a:tab pos="472440" algn="l"/>
              </a:tabLst>
            </a:pPr>
            <a:r>
              <a:rPr lang="en-US" sz="2400" b="1" spc="-15" dirty="0">
                <a:solidFill>
                  <a:schemeClr val="accent1">
                    <a:lumMod val="50000"/>
                  </a:schemeClr>
                </a:solidFill>
                <a:latin typeface="Avenir Next LT Pro" panose="020B0504020202020204" pitchFamily="34" charset="0"/>
                <a:cs typeface="Calibri"/>
              </a:rPr>
              <a:t>Additional widths include:</a:t>
            </a:r>
          </a:p>
          <a:p>
            <a:pPr lvl="1"/>
            <a:r>
              <a:rPr lang="en-US" dirty="0"/>
              <a:t>3.5”</a:t>
            </a:r>
          </a:p>
          <a:p>
            <a:pPr lvl="1"/>
            <a:r>
              <a:rPr lang="en-US" dirty="0"/>
              <a:t>7.25”</a:t>
            </a:r>
          </a:p>
          <a:p>
            <a:pPr lvl="1"/>
            <a:r>
              <a:rPr lang="en-US" dirty="0"/>
              <a:t>9.25”</a:t>
            </a:r>
          </a:p>
        </p:txBody>
      </p:sp>
      <p:sp>
        <p:nvSpPr>
          <p:cNvPr id="4" name="TextBox 3">
            <a:extLst>
              <a:ext uri="{FF2B5EF4-FFF2-40B4-BE49-F238E27FC236}">
                <a16:creationId xmlns:a16="http://schemas.microsoft.com/office/drawing/2014/main" id="{A8EE27E8-B0F0-4DCE-898C-6533B0029736}"/>
              </a:ext>
            </a:extLst>
          </p:cNvPr>
          <p:cNvSpPr txBox="1"/>
          <p:nvPr/>
        </p:nvSpPr>
        <p:spPr>
          <a:xfrm flipH="1">
            <a:off x="5451654" y="3519432"/>
            <a:ext cx="6343436" cy="2782813"/>
          </a:xfrm>
          <a:prstGeom prst="rect">
            <a:avLst/>
          </a:prstGeom>
          <a:noFill/>
        </p:spPr>
        <p:txBody>
          <a:bodyPr wrap="square" rtlCol="0">
            <a:spAutoFit/>
          </a:bodyPr>
          <a:lstStyle/>
          <a:p>
            <a:pPr marR="5080">
              <a:spcBef>
                <a:spcPts val="95"/>
              </a:spcBef>
              <a:buClr>
                <a:srgbClr val="00B0F0"/>
              </a:buClr>
              <a:tabLst>
                <a:tab pos="472440" algn="l"/>
              </a:tabLst>
            </a:pPr>
            <a:r>
              <a:rPr lang="en-US" sz="2400" b="1" spc="-15" dirty="0">
                <a:solidFill>
                  <a:schemeClr val="accent1">
                    <a:lumMod val="50000"/>
                  </a:schemeClr>
                </a:solidFill>
                <a:latin typeface="Avenir Next LT Pro" panose="020B0504020202020204" pitchFamily="34" charset="0"/>
                <a:cs typeface="Calibri"/>
              </a:rPr>
              <a:t>Standard Profiles:</a:t>
            </a:r>
          </a:p>
          <a:p>
            <a:pPr marR="5080">
              <a:spcBef>
                <a:spcPts val="95"/>
              </a:spcBef>
              <a:tabLst>
                <a:tab pos="472440" algn="l"/>
              </a:tabLst>
            </a:pPr>
            <a:endParaRPr lang="en-US" sz="2400" b="1" spc="-15" dirty="0">
              <a:solidFill>
                <a:schemeClr val="accent1">
                  <a:lumMod val="50000"/>
                </a:schemeClr>
              </a:solidFill>
              <a:latin typeface="Avenir Next LT Pro" panose="020B0504020202020204" pitchFamily="34" charset="0"/>
              <a:cs typeface="Calibri"/>
            </a:endParaRPr>
          </a:p>
          <a:p>
            <a:pPr marL="342900" lvl="1" indent="-342900">
              <a:lnSpc>
                <a:spcPct val="90000"/>
              </a:lnSpc>
              <a:buFont typeface="Arial" panose="020B0604020202020204" pitchFamily="34" charset="0"/>
              <a:buChar char="•"/>
            </a:pPr>
            <a:r>
              <a:rPr lang="en-US" sz="2400" dirty="0">
                <a:latin typeface="Avenir Next LT Pro Light" panose="020B0304020202020204" pitchFamily="34" charset="0"/>
              </a:rPr>
              <a:t>Slotted-edge profile provides a seamless appearance with hidden fasteners</a:t>
            </a:r>
          </a:p>
          <a:p>
            <a:pPr marL="342900" lvl="1" indent="-342900">
              <a:lnSpc>
                <a:spcPct val="90000"/>
              </a:lnSpc>
              <a:buFont typeface="Arial" panose="020B0604020202020204" pitchFamily="34" charset="0"/>
              <a:buChar char="•"/>
            </a:pPr>
            <a:endParaRPr lang="en-US" sz="2400" dirty="0">
              <a:latin typeface="Avenir Next LT Pro Light" panose="020B0304020202020204" pitchFamily="34" charset="0"/>
            </a:endParaRPr>
          </a:p>
          <a:p>
            <a:pPr marL="342900" lvl="1" indent="-342900">
              <a:lnSpc>
                <a:spcPct val="90000"/>
              </a:lnSpc>
              <a:buFont typeface="Arial" panose="020B0604020202020204" pitchFamily="34" charset="0"/>
              <a:buChar char="•"/>
            </a:pPr>
            <a:r>
              <a:rPr lang="en-US" sz="2400" dirty="0">
                <a:latin typeface="Avenir Next LT Pro Light" panose="020B0304020202020204" pitchFamily="34" charset="0"/>
              </a:rPr>
              <a:t>Solid-edged board is ideal in cases where board edges are visible</a:t>
            </a:r>
          </a:p>
          <a:p>
            <a:endParaRPr lang="en-US" dirty="0"/>
          </a:p>
        </p:txBody>
      </p:sp>
    </p:spTree>
    <p:extLst>
      <p:ext uri="{BB962C8B-B14F-4D97-AF65-F5344CB8AC3E}">
        <p14:creationId xmlns:p14="http://schemas.microsoft.com/office/powerpoint/2010/main" val="46092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261260"/>
            <a:ext cx="5904244" cy="2009670"/>
          </a:xfrm>
        </p:spPr>
        <p:txBody>
          <a:bodyPr/>
          <a:lstStyle/>
          <a:p>
            <a:r>
              <a:rPr lang="en-US" dirty="0">
                <a:solidFill>
                  <a:schemeClr val="tx1">
                    <a:lumMod val="65000"/>
                    <a:lumOff val="35000"/>
                  </a:schemeClr>
                </a:solidFill>
              </a:rPr>
              <a:t>DECKING DESIGN TRENDS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199" y="2270930"/>
            <a:ext cx="5612843" cy="4226351"/>
          </a:xfrm>
        </p:spPr>
        <p:txBody>
          <a:bodyPr>
            <a:normAutofit/>
          </a:bodyPr>
          <a:lstStyle/>
          <a:p>
            <a:pPr marL="472440" marR="5080" indent="-287020">
              <a:lnSpc>
                <a:spcPct val="120000"/>
              </a:lnSpc>
              <a:spcBef>
                <a:spcPts val="1165"/>
              </a:spcBef>
              <a:tabLst>
                <a:tab pos="472440" algn="l"/>
              </a:tabLst>
            </a:pPr>
            <a:r>
              <a:rPr lang="en-US" sz="2200" spc="-5" dirty="0">
                <a:cs typeface="Calibri"/>
              </a:rPr>
              <a:t>Variable width Decking</a:t>
            </a:r>
          </a:p>
          <a:p>
            <a:pPr marL="472440" marR="5080" indent="-287020">
              <a:lnSpc>
                <a:spcPct val="120000"/>
              </a:lnSpc>
              <a:spcBef>
                <a:spcPts val="1165"/>
              </a:spcBef>
              <a:tabLst>
                <a:tab pos="472440" algn="l"/>
              </a:tabLst>
            </a:pPr>
            <a:r>
              <a:rPr lang="en-US" sz="2200" spc="-5" dirty="0">
                <a:cs typeface="Calibri"/>
              </a:rPr>
              <a:t>Picture Frame &amp; Double Picture Frame</a:t>
            </a:r>
          </a:p>
          <a:p>
            <a:pPr marL="472440" marR="5080" indent="-287020">
              <a:lnSpc>
                <a:spcPct val="120000"/>
              </a:lnSpc>
              <a:spcBef>
                <a:spcPts val="1165"/>
              </a:spcBef>
              <a:tabLst>
                <a:tab pos="472440" algn="l"/>
              </a:tabLst>
            </a:pPr>
            <a:r>
              <a:rPr lang="en-US" sz="2200" spc="-5" dirty="0">
                <a:cs typeface="Calibri"/>
              </a:rPr>
              <a:t>Herringbone pattern</a:t>
            </a:r>
          </a:p>
          <a:p>
            <a:pPr marL="472440" marR="5080" indent="-287020">
              <a:lnSpc>
                <a:spcPct val="120000"/>
              </a:lnSpc>
              <a:spcBef>
                <a:spcPts val="1165"/>
              </a:spcBef>
              <a:tabLst>
                <a:tab pos="472440" algn="l"/>
              </a:tabLst>
            </a:pPr>
            <a:r>
              <a:rPr lang="en-US" sz="2200" spc="-5" dirty="0">
                <a:cs typeface="Calibri"/>
              </a:rPr>
              <a:t>Inlays</a:t>
            </a:r>
          </a:p>
          <a:p>
            <a:pPr marL="472440" marR="5080" indent="-287020">
              <a:lnSpc>
                <a:spcPct val="120000"/>
              </a:lnSpc>
              <a:spcBef>
                <a:spcPts val="1165"/>
              </a:spcBef>
              <a:tabLst>
                <a:tab pos="472440" algn="l"/>
              </a:tabLst>
            </a:pPr>
            <a:r>
              <a:rPr lang="en-US" sz="2200" spc="-5" dirty="0">
                <a:cs typeface="Calibri"/>
              </a:rPr>
              <a:t>Planter Boxes and Benches</a:t>
            </a:r>
          </a:p>
          <a:p>
            <a:pPr marL="472440" marR="5080" indent="-287020">
              <a:lnSpc>
                <a:spcPct val="120000"/>
              </a:lnSpc>
              <a:spcBef>
                <a:spcPts val="1165"/>
              </a:spcBef>
              <a:tabLst>
                <a:tab pos="472440" algn="l"/>
              </a:tabLst>
            </a:pPr>
            <a:r>
              <a:rPr lang="en-US" sz="2200" spc="-5" dirty="0">
                <a:cs typeface="Calibri"/>
              </a:rPr>
              <a:t>Multi-Level Decks</a:t>
            </a:r>
          </a:p>
          <a:p>
            <a:pPr marL="472440" marR="5080" indent="-287020">
              <a:lnSpc>
                <a:spcPct val="120000"/>
              </a:lnSpc>
              <a:spcBef>
                <a:spcPts val="1165"/>
              </a:spcBef>
              <a:tabLst>
                <a:tab pos="472440" algn="l"/>
              </a:tabLst>
            </a:pPr>
            <a:r>
              <a:rPr lang="en-US" sz="2200" spc="-5" dirty="0">
                <a:cs typeface="Calibri"/>
              </a:rPr>
              <a:t>Ground Contact Decks</a:t>
            </a:r>
          </a:p>
          <a:p>
            <a:endParaRPr lang="en-US" dirty="0"/>
          </a:p>
        </p:txBody>
      </p:sp>
      <p:pic>
        <p:nvPicPr>
          <p:cNvPr id="5" name="Picture 4">
            <a:extLst>
              <a:ext uri="{FF2B5EF4-FFF2-40B4-BE49-F238E27FC236}">
                <a16:creationId xmlns:a16="http://schemas.microsoft.com/office/drawing/2014/main" id="{5BA5F686-ABA5-4C16-92D3-3EAA5E3734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73" r="7883"/>
          <a:stretch/>
        </p:blipFill>
        <p:spPr>
          <a:xfrm>
            <a:off x="6144776" y="3647552"/>
            <a:ext cx="3767824" cy="284972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310E830-1C2F-4AC5-A219-F08D9B156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706" y="1266095"/>
            <a:ext cx="3767824" cy="2825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220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261260"/>
            <a:ext cx="7542126" cy="2009670"/>
          </a:xfrm>
        </p:spPr>
        <p:txBody>
          <a:bodyPr/>
          <a:lstStyle/>
          <a:p>
            <a:r>
              <a:rPr lang="en-US" dirty="0">
                <a:solidFill>
                  <a:schemeClr val="tx1">
                    <a:lumMod val="65000"/>
                    <a:lumOff val="35000"/>
                  </a:schemeClr>
                </a:solidFill>
              </a:rPr>
              <a:t>COMPOSITE DECKING BEST PRACTICES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2270929"/>
            <a:ext cx="6100482" cy="4162143"/>
          </a:xfrm>
        </p:spPr>
        <p:txBody>
          <a:bodyPr>
            <a:normAutofit fontScale="85000" lnSpcReduction="20000"/>
          </a:bodyPr>
          <a:lstStyle/>
          <a:p>
            <a:pPr marL="472440" marR="5080" lvl="0" indent="-287020">
              <a:lnSpc>
                <a:spcPct val="120000"/>
              </a:lnSpc>
              <a:spcBef>
                <a:spcPts val="1165"/>
              </a:spcBef>
              <a:tabLst>
                <a:tab pos="472440" algn="l"/>
              </a:tabLst>
            </a:pPr>
            <a:r>
              <a:rPr lang="en-US" sz="2200" spc="-5" dirty="0">
                <a:cs typeface="Calibri"/>
              </a:rPr>
              <a:t>Follow manufacturer instructions for a specific product</a:t>
            </a:r>
          </a:p>
          <a:p>
            <a:pPr marL="472440" marR="5080" lvl="0" indent="-287020">
              <a:lnSpc>
                <a:spcPct val="120000"/>
              </a:lnSpc>
              <a:spcBef>
                <a:spcPts val="1165"/>
              </a:spcBef>
              <a:tabLst>
                <a:tab pos="472440" algn="l"/>
              </a:tabLst>
            </a:pPr>
            <a:r>
              <a:rPr lang="en-US" sz="2200" spc="-5" dirty="0">
                <a:cs typeface="Calibri"/>
              </a:rPr>
              <a:t>Allow deck boards to acclimate to jobsite conditions for 24-48 hours prior to application</a:t>
            </a:r>
          </a:p>
          <a:p>
            <a:pPr marL="472440" marR="5080" lvl="0" indent="-287020">
              <a:lnSpc>
                <a:spcPct val="120000"/>
              </a:lnSpc>
              <a:spcBef>
                <a:spcPts val="1165"/>
              </a:spcBef>
              <a:tabLst>
                <a:tab pos="472440" algn="l"/>
              </a:tabLst>
            </a:pPr>
            <a:r>
              <a:rPr lang="en-US" sz="2200" spc="-5" dirty="0">
                <a:cs typeface="Calibri"/>
              </a:rPr>
              <a:t>Additional products to consider: </a:t>
            </a:r>
          </a:p>
          <a:p>
            <a:pPr marL="929640" marR="5080" lvl="2" indent="-287020">
              <a:lnSpc>
                <a:spcPct val="120000"/>
              </a:lnSpc>
              <a:spcBef>
                <a:spcPts val="1165"/>
              </a:spcBef>
              <a:tabLst>
                <a:tab pos="472440" algn="l"/>
              </a:tabLst>
            </a:pPr>
            <a:r>
              <a:rPr lang="en-US" sz="1800" spc="-5" dirty="0">
                <a:cs typeface="Calibri"/>
              </a:rPr>
              <a:t>Fasteners</a:t>
            </a:r>
          </a:p>
          <a:p>
            <a:pPr marL="929640" marR="5080" lvl="2" indent="-287020">
              <a:lnSpc>
                <a:spcPct val="120000"/>
              </a:lnSpc>
              <a:spcBef>
                <a:spcPts val="1165"/>
              </a:spcBef>
              <a:tabLst>
                <a:tab pos="472440" algn="l"/>
              </a:tabLst>
            </a:pPr>
            <a:r>
              <a:rPr lang="en-US" sz="1800" spc="-5" dirty="0">
                <a:cs typeface="Calibri"/>
              </a:rPr>
              <a:t>Outdoor Lighting</a:t>
            </a:r>
          </a:p>
          <a:p>
            <a:pPr marL="929640" marR="5080" lvl="2" indent="-287020">
              <a:lnSpc>
                <a:spcPct val="120000"/>
              </a:lnSpc>
              <a:spcBef>
                <a:spcPts val="1165"/>
              </a:spcBef>
              <a:tabLst>
                <a:tab pos="472440" algn="l"/>
              </a:tabLst>
            </a:pPr>
            <a:r>
              <a:rPr lang="en-US" sz="1800" spc="-5" dirty="0">
                <a:cs typeface="Calibri"/>
              </a:rPr>
              <a:t>Railing</a:t>
            </a:r>
          </a:p>
          <a:p>
            <a:pPr marL="929640" marR="5080" lvl="2" indent="-287020">
              <a:lnSpc>
                <a:spcPct val="120000"/>
              </a:lnSpc>
              <a:spcBef>
                <a:spcPts val="1165"/>
              </a:spcBef>
              <a:tabLst>
                <a:tab pos="472440" algn="l"/>
              </a:tabLst>
            </a:pPr>
            <a:r>
              <a:rPr lang="en-US" sz="1800" spc="-5" dirty="0">
                <a:cs typeface="Calibri"/>
              </a:rPr>
              <a:t>Balusters</a:t>
            </a:r>
          </a:p>
          <a:p>
            <a:pPr marL="929640" marR="5080" lvl="2" indent="-287020">
              <a:lnSpc>
                <a:spcPct val="120000"/>
              </a:lnSpc>
              <a:spcBef>
                <a:spcPts val="1165"/>
              </a:spcBef>
              <a:tabLst>
                <a:tab pos="472440" algn="l"/>
              </a:tabLst>
            </a:pPr>
            <a:r>
              <a:rPr lang="en-US" sz="1800" spc="-5" dirty="0">
                <a:cs typeface="Calibri"/>
              </a:rPr>
              <a:t>Post Caps</a:t>
            </a:r>
          </a:p>
          <a:p>
            <a:pPr marL="929640" marR="5080" lvl="2" indent="-287020">
              <a:lnSpc>
                <a:spcPct val="120000"/>
              </a:lnSpc>
              <a:spcBef>
                <a:spcPts val="1165"/>
              </a:spcBef>
              <a:tabLst>
                <a:tab pos="472440" algn="l"/>
              </a:tabLst>
            </a:pPr>
            <a:r>
              <a:rPr lang="en-US" sz="1800" spc="-5" dirty="0">
                <a:cs typeface="Calibri"/>
              </a:rPr>
              <a:t>Lattice</a:t>
            </a:r>
          </a:p>
          <a:p>
            <a:endParaRPr lang="en-US" dirty="0"/>
          </a:p>
        </p:txBody>
      </p:sp>
      <p:pic>
        <p:nvPicPr>
          <p:cNvPr id="7" name="Picture 6">
            <a:extLst>
              <a:ext uri="{FF2B5EF4-FFF2-40B4-BE49-F238E27FC236}">
                <a16:creationId xmlns:a16="http://schemas.microsoft.com/office/drawing/2014/main" id="{C31ED7A8-44C9-42EF-939A-CCF7C0E08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501" y="2356991"/>
            <a:ext cx="4318299" cy="3238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524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271308"/>
            <a:ext cx="10852778" cy="1306283"/>
          </a:xfrm>
        </p:spPr>
        <p:txBody>
          <a:bodyPr/>
          <a:lstStyle/>
          <a:p>
            <a:r>
              <a:rPr lang="en-US" dirty="0">
                <a:solidFill>
                  <a:schemeClr val="tx1">
                    <a:lumMod val="65000"/>
                    <a:lumOff val="35000"/>
                  </a:schemeClr>
                </a:solidFill>
              </a:rPr>
              <a:t>FASTENERS &amp; OUTDOOR LIGHTING</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4245427" y="2019719"/>
            <a:ext cx="7086321" cy="1637880"/>
          </a:xfrm>
        </p:spPr>
        <p:txBody>
          <a:bodyPr>
            <a:normAutofit/>
          </a:bodyPr>
          <a:lstStyle/>
          <a:p>
            <a:pPr marL="0" marR="5080" lvl="0" indent="0">
              <a:lnSpc>
                <a:spcPct val="110000"/>
              </a:lnSpc>
              <a:spcBef>
                <a:spcPts val="95"/>
              </a:spcBef>
              <a:buNone/>
              <a:tabLst>
                <a:tab pos="472440" algn="l"/>
              </a:tabLst>
            </a:pPr>
            <a:r>
              <a:rPr lang="en-US" sz="2000" b="1" spc="-15" dirty="0">
                <a:solidFill>
                  <a:schemeClr val="accent1">
                    <a:lumMod val="50000"/>
                  </a:schemeClr>
                </a:solidFill>
                <a:latin typeface="Avenir Next LT Pro" panose="020B0504020202020204" pitchFamily="34" charset="0"/>
                <a:cs typeface="Calibri"/>
              </a:rPr>
              <a:t>Fasteners</a:t>
            </a:r>
          </a:p>
          <a:p>
            <a:r>
              <a:rPr lang="en-US" sz="2000" dirty="0"/>
              <a:t>Fasteners for composite decking are designed to reduce predrilling and countersinking.</a:t>
            </a:r>
          </a:p>
        </p:txBody>
      </p:sp>
      <p:pic>
        <p:nvPicPr>
          <p:cNvPr id="6" name="Picture 5">
            <a:extLst>
              <a:ext uri="{FF2B5EF4-FFF2-40B4-BE49-F238E27FC236}">
                <a16:creationId xmlns:a16="http://schemas.microsoft.com/office/drawing/2014/main" id="{D7686322-8547-466C-92E3-53E27736E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56" y="1685610"/>
            <a:ext cx="3155181" cy="197198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14982C8-D920-4248-9805-6743141B3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346" y="3768131"/>
            <a:ext cx="3200400" cy="2400300"/>
          </a:xfrm>
          <a:prstGeom prst="rect">
            <a:avLst/>
          </a:prstGeom>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7CCD5F91-2751-4298-B5C0-7719EFD96F54}"/>
              </a:ext>
            </a:extLst>
          </p:cNvPr>
          <p:cNvSpPr txBox="1">
            <a:spLocks/>
          </p:cNvSpPr>
          <p:nvPr/>
        </p:nvSpPr>
        <p:spPr>
          <a:xfrm>
            <a:off x="958223" y="4353450"/>
            <a:ext cx="7086321" cy="1637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110000"/>
              </a:lnSpc>
              <a:spcBef>
                <a:spcPts val="95"/>
              </a:spcBef>
              <a:buFont typeface="Arial" panose="020B0604020202020204" pitchFamily="34" charset="0"/>
              <a:buNone/>
              <a:tabLst>
                <a:tab pos="472440" algn="l"/>
              </a:tabLst>
            </a:pPr>
            <a:r>
              <a:rPr lang="en-US" sz="2000" b="1" spc="-15" dirty="0">
                <a:solidFill>
                  <a:schemeClr val="accent1">
                    <a:lumMod val="50000"/>
                  </a:schemeClr>
                </a:solidFill>
                <a:latin typeface="Avenir Next LT Pro" panose="020B0504020202020204" pitchFamily="34" charset="0"/>
                <a:cs typeface="Calibri"/>
              </a:rPr>
              <a:t>Lighting</a:t>
            </a:r>
          </a:p>
          <a:p>
            <a:pPr marL="0" indent="0">
              <a:buNone/>
            </a:pPr>
            <a:r>
              <a:rPr lang="en-US" sz="2000" dirty="0"/>
              <a:t>Outdoor lighting installation options:</a:t>
            </a:r>
          </a:p>
          <a:p>
            <a:r>
              <a:rPr lang="en-US" sz="2000" dirty="0"/>
              <a:t>System components plug into a junction box</a:t>
            </a:r>
          </a:p>
          <a:p>
            <a:r>
              <a:rPr lang="en-US" sz="2000" dirty="0"/>
              <a:t>System connects to a standard 12-volt power supply</a:t>
            </a:r>
          </a:p>
        </p:txBody>
      </p:sp>
    </p:spTree>
    <p:extLst>
      <p:ext uri="{BB962C8B-B14F-4D97-AF65-F5344CB8AC3E}">
        <p14:creationId xmlns:p14="http://schemas.microsoft.com/office/powerpoint/2010/main" val="2751430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25738"/>
            <a:ext cx="10852778" cy="1807863"/>
          </a:xfrm>
        </p:spPr>
        <p:txBody>
          <a:bodyPr/>
          <a:lstStyle/>
          <a:p>
            <a:r>
              <a:rPr lang="en-US" dirty="0">
                <a:solidFill>
                  <a:schemeClr val="tx1">
                    <a:lumMod val="65000"/>
                    <a:lumOff val="35000"/>
                  </a:schemeClr>
                </a:solidFill>
              </a:rPr>
              <a:t>RAILING &amp;</a:t>
            </a:r>
            <a:br>
              <a:rPr lang="en-US" dirty="0">
                <a:solidFill>
                  <a:schemeClr val="tx1">
                    <a:lumMod val="65000"/>
                    <a:lumOff val="35000"/>
                  </a:schemeClr>
                </a:solidFill>
              </a:rPr>
            </a:br>
            <a:r>
              <a:rPr lang="en-US" dirty="0">
                <a:solidFill>
                  <a:schemeClr val="tx1">
                    <a:lumMod val="65000"/>
                    <a:lumOff val="35000"/>
                  </a:schemeClr>
                </a:solidFill>
              </a:rPr>
              <a:t>BALUSTERS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947056" y="2133600"/>
            <a:ext cx="3831773" cy="3664772"/>
          </a:xfrm>
        </p:spPr>
        <p:txBody>
          <a:bodyPr>
            <a:normAutofit lnSpcReduction="10000"/>
          </a:bodyPr>
          <a:lstStyle/>
          <a:p>
            <a:pPr>
              <a:lnSpc>
                <a:spcPct val="100000"/>
              </a:lnSpc>
            </a:pPr>
            <a:r>
              <a:rPr lang="en-US" sz="2400" dirty="0"/>
              <a:t>Emphasize view</a:t>
            </a:r>
          </a:p>
          <a:p>
            <a:pPr lvl="0">
              <a:lnSpc>
                <a:spcPct val="100000"/>
              </a:lnSpc>
            </a:pPr>
            <a:endParaRPr lang="en-US" sz="2400" dirty="0"/>
          </a:p>
          <a:p>
            <a:pPr lvl="0">
              <a:lnSpc>
                <a:spcPct val="100000"/>
              </a:lnSpc>
            </a:pPr>
            <a:r>
              <a:rPr lang="en-US" sz="2400" dirty="0"/>
              <a:t>Create drama or subtlety</a:t>
            </a:r>
          </a:p>
          <a:p>
            <a:pPr lvl="0">
              <a:lnSpc>
                <a:spcPct val="100000"/>
              </a:lnSpc>
            </a:pPr>
            <a:endParaRPr lang="en-US" sz="2400" dirty="0"/>
          </a:p>
          <a:p>
            <a:pPr lvl="0">
              <a:lnSpc>
                <a:spcPct val="100000"/>
              </a:lnSpc>
            </a:pPr>
            <a:r>
              <a:rPr lang="en-US" sz="2400" dirty="0"/>
              <a:t>Coordinate with deck accessories</a:t>
            </a:r>
          </a:p>
          <a:p>
            <a:pPr>
              <a:lnSpc>
                <a:spcPct val="100000"/>
              </a:lnSpc>
            </a:pPr>
            <a:endParaRPr lang="en-US" sz="2400" dirty="0"/>
          </a:p>
          <a:p>
            <a:pPr>
              <a:lnSpc>
                <a:spcPct val="100000"/>
              </a:lnSpc>
            </a:pPr>
            <a:r>
              <a:rPr lang="en-US" sz="2400" dirty="0"/>
              <a:t>Ensure security</a:t>
            </a:r>
          </a:p>
          <a:p>
            <a:endParaRPr lang="en-US" sz="2000" dirty="0"/>
          </a:p>
        </p:txBody>
      </p:sp>
      <p:pic>
        <p:nvPicPr>
          <p:cNvPr id="7170" name="Picture 2">
            <a:extLst>
              <a:ext uri="{FF2B5EF4-FFF2-40B4-BE49-F238E27FC236}">
                <a16:creationId xmlns:a16="http://schemas.microsoft.com/office/drawing/2014/main" id="{A585DE33-F73E-4227-9BAC-0DA09C83B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50" r="5839"/>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1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RAILING SAFETY</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5566787" y="1557835"/>
            <a:ext cx="6039059" cy="4961166"/>
          </a:xfrm>
        </p:spPr>
        <p:txBody>
          <a:bodyPr>
            <a:normAutofit/>
          </a:bodyPr>
          <a:lstStyle/>
          <a:p>
            <a:pPr marL="0" indent="0">
              <a:buClr>
                <a:srgbClr val="00B0F0"/>
              </a:buClr>
              <a:buNone/>
            </a:pPr>
            <a:r>
              <a:rPr lang="en-US" sz="1700" b="1" spc="-15" dirty="0">
                <a:solidFill>
                  <a:schemeClr val="accent1">
                    <a:lumMod val="50000"/>
                  </a:schemeClr>
                </a:solidFill>
                <a:latin typeface="Avenir Next LT Pro" panose="020B0504020202020204" pitchFamily="34" charset="0"/>
                <a:cs typeface="Calibri"/>
              </a:rPr>
              <a:t>Mitigate safety issues by paying attention to local codes and following basic industry guidelines. </a:t>
            </a:r>
          </a:p>
          <a:p>
            <a:pPr marL="0" indent="0">
              <a:buClr>
                <a:srgbClr val="00B0F0"/>
              </a:buClr>
              <a:buNone/>
            </a:pPr>
            <a:endParaRPr lang="en-US" sz="1700" b="1" spc="-15" dirty="0">
              <a:solidFill>
                <a:schemeClr val="accent1">
                  <a:lumMod val="50000"/>
                </a:schemeClr>
              </a:solidFill>
              <a:latin typeface="Avenir Next LT Pro" panose="020B0504020202020204" pitchFamily="34" charset="0"/>
              <a:cs typeface="Calibri"/>
            </a:endParaRPr>
          </a:p>
          <a:p>
            <a:pPr marL="472440" marR="5080" lvl="1" indent="-287020">
              <a:lnSpc>
                <a:spcPct val="120000"/>
              </a:lnSpc>
              <a:spcBef>
                <a:spcPts val="1165"/>
              </a:spcBef>
              <a:tabLst>
                <a:tab pos="472440" algn="l"/>
              </a:tabLst>
            </a:pPr>
            <a:r>
              <a:rPr lang="en-US" sz="2100" spc="-5" dirty="0">
                <a:cs typeface="Calibri"/>
              </a:rPr>
              <a:t>Guard rails should be 36” or higher </a:t>
            </a:r>
          </a:p>
          <a:p>
            <a:pPr marL="472440" marR="5080" lvl="1" indent="-287020">
              <a:lnSpc>
                <a:spcPct val="120000"/>
              </a:lnSpc>
              <a:spcBef>
                <a:spcPts val="1165"/>
              </a:spcBef>
              <a:tabLst>
                <a:tab pos="472440" algn="l"/>
              </a:tabLst>
            </a:pPr>
            <a:r>
              <a:rPr lang="en-US" sz="2100" spc="-5" dirty="0">
                <a:cs typeface="Calibri"/>
              </a:rPr>
              <a:t>Railing should be spaced so that there is no area where a 4-inch sphere can pass through</a:t>
            </a:r>
          </a:p>
          <a:p>
            <a:pPr marL="472440" marR="5080" lvl="1" indent="-287020">
              <a:lnSpc>
                <a:spcPct val="120000"/>
              </a:lnSpc>
              <a:spcBef>
                <a:spcPts val="1165"/>
              </a:spcBef>
              <a:tabLst>
                <a:tab pos="472440" algn="l"/>
              </a:tabLst>
            </a:pPr>
            <a:r>
              <a:rPr lang="en-US" sz="2100" spc="-5" dirty="0">
                <a:cs typeface="Calibri"/>
              </a:rPr>
              <a:t>Climbing hazards can be eliminated with use of vertical railing systems or solid acrylic or comparable panels</a:t>
            </a:r>
          </a:p>
          <a:p>
            <a:endParaRPr lang="en-US" dirty="0"/>
          </a:p>
        </p:txBody>
      </p:sp>
      <p:sp>
        <p:nvSpPr>
          <p:cNvPr id="6" name="object 5">
            <a:extLst>
              <a:ext uri="{FF2B5EF4-FFF2-40B4-BE49-F238E27FC236}">
                <a16:creationId xmlns:a16="http://schemas.microsoft.com/office/drawing/2014/main" id="{6AFE99C7-A3E8-4D4E-AF8A-529BB43DAD2A}"/>
              </a:ext>
            </a:extLst>
          </p:cNvPr>
          <p:cNvSpPr/>
          <p:nvPr/>
        </p:nvSpPr>
        <p:spPr>
          <a:xfrm flipH="1">
            <a:off x="686636" y="1778559"/>
            <a:ext cx="4665085" cy="426771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96197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25162-FA04-4C22-B52A-C445530B92F5}"/>
              </a:ext>
            </a:extLst>
          </p:cNvPr>
          <p:cNvSpPr/>
          <p:nvPr/>
        </p:nvSpPr>
        <p:spPr>
          <a:xfrm>
            <a:off x="4945126" y="1961474"/>
            <a:ext cx="7098290" cy="23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D5F422-7DBE-47A9-8ECA-7703AAA11DEC}"/>
              </a:ext>
            </a:extLst>
          </p:cNvPr>
          <p:cNvSpPr/>
          <p:nvPr/>
        </p:nvSpPr>
        <p:spPr>
          <a:xfrm>
            <a:off x="6426926" y="5939238"/>
            <a:ext cx="4058194"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C1D0A7-0764-4589-9C06-E5DF39D1704E}"/>
              </a:ext>
            </a:extLst>
          </p:cNvPr>
          <p:cNvSpPr/>
          <p:nvPr/>
        </p:nvSpPr>
        <p:spPr>
          <a:xfrm>
            <a:off x="7093133" y="3040436"/>
            <a:ext cx="2233748" cy="40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32E9C-B6D3-4566-953A-1EDC7D29EF7D}"/>
              </a:ext>
            </a:extLst>
          </p:cNvPr>
          <p:cNvSpPr>
            <a:spLocks noGrp="1"/>
          </p:cNvSpPr>
          <p:nvPr>
            <p:ph type="ctrTitle" idx="4294967295"/>
          </p:nvPr>
        </p:nvSpPr>
        <p:spPr>
          <a:xfrm>
            <a:off x="4849806" y="1816551"/>
            <a:ext cx="6720401" cy="1123405"/>
          </a:xfrm>
        </p:spPr>
        <p:txBody>
          <a:bodyPr anchor="ctr">
            <a:noAutofit/>
          </a:bodyPr>
          <a:lstStyle/>
          <a:p>
            <a:pPr algn="ctr"/>
            <a:r>
              <a:rPr lang="en-US" sz="2800" dirty="0">
                <a:solidFill>
                  <a:schemeClr val="tx1">
                    <a:lumMod val="65000"/>
                    <a:lumOff val="35000"/>
                  </a:schemeClr>
                </a:solidFill>
                <a:latin typeface="Avenir Next LT Pro" panose="020B0504020202020204" pitchFamily="34" charset="0"/>
              </a:rPr>
              <a:t>Learning Objective #3</a:t>
            </a:r>
            <a:endParaRPr lang="en-US" sz="2400" b="0" dirty="0">
              <a:solidFill>
                <a:schemeClr val="tx1">
                  <a:lumMod val="65000"/>
                  <a:lumOff val="35000"/>
                </a:schemeClr>
              </a:solidFill>
              <a:latin typeface="Avenir Next LT Pro" panose="020B0504020202020204" pitchFamily="34" charset="0"/>
            </a:endParaRPr>
          </a:p>
        </p:txBody>
      </p:sp>
      <p:sp>
        <p:nvSpPr>
          <p:cNvPr id="3" name="TextBox 2">
            <a:extLst>
              <a:ext uri="{FF2B5EF4-FFF2-40B4-BE49-F238E27FC236}">
                <a16:creationId xmlns:a16="http://schemas.microsoft.com/office/drawing/2014/main" id="{38C5EE6A-584B-4204-88D2-D900F1C49266}"/>
              </a:ext>
            </a:extLst>
          </p:cNvPr>
          <p:cNvSpPr txBox="1"/>
          <p:nvPr/>
        </p:nvSpPr>
        <p:spPr>
          <a:xfrm>
            <a:off x="4719898" y="2670011"/>
            <a:ext cx="6980216" cy="1569660"/>
          </a:xfrm>
          <a:prstGeom prst="rect">
            <a:avLst/>
          </a:prstGeom>
          <a:noFill/>
        </p:spPr>
        <p:txBody>
          <a:bodyPr wrap="square" rtlCol="0">
            <a:spAutoFit/>
          </a:bodyPr>
          <a:lstStyle/>
          <a:p>
            <a:pPr algn="ctr"/>
            <a:r>
              <a:rPr lang="en-US" sz="3200" dirty="0">
                <a:solidFill>
                  <a:schemeClr val="tx1">
                    <a:lumMod val="65000"/>
                    <a:lumOff val="35000"/>
                  </a:schemeClr>
                </a:solidFill>
                <a:latin typeface="Avenir Next LT Pro" panose="020B0504020202020204" pitchFamily="34" charset="0"/>
              </a:rPr>
              <a:t>Describe best practices for the selection of composite decking systems</a:t>
            </a:r>
          </a:p>
        </p:txBody>
      </p:sp>
    </p:spTree>
    <p:extLst>
      <p:ext uri="{BB962C8B-B14F-4D97-AF65-F5344CB8AC3E}">
        <p14:creationId xmlns:p14="http://schemas.microsoft.com/office/powerpoint/2010/main" val="1953507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INSTALLATION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6607628" cy="4961166"/>
          </a:xfrm>
        </p:spPr>
        <p:txBody>
          <a:bodyPr>
            <a:normAutofit fontScale="92500"/>
          </a:bodyPr>
          <a:lstStyle/>
          <a:p>
            <a:pPr marL="0" marR="5080" indent="0">
              <a:lnSpc>
                <a:spcPct val="100000"/>
              </a:lnSpc>
              <a:spcBef>
                <a:spcPts val="95"/>
              </a:spcBef>
              <a:buClr>
                <a:srgbClr val="00B0F0"/>
              </a:buClr>
              <a:buNone/>
              <a:tabLst>
                <a:tab pos="472440" algn="l"/>
              </a:tabLst>
            </a:pPr>
            <a:r>
              <a:rPr lang="en-US" sz="1800" b="1" spc="-15" dirty="0">
                <a:solidFill>
                  <a:schemeClr val="accent1">
                    <a:lumMod val="50000"/>
                  </a:schemeClr>
                </a:solidFill>
                <a:latin typeface="Avenir Next LT Pro" panose="020B0504020202020204" pitchFamily="34" charset="0"/>
                <a:cs typeface="Calibri"/>
              </a:rPr>
              <a:t>Pay attention to gapping, spacing, and fastener requirements</a:t>
            </a:r>
          </a:p>
          <a:p>
            <a:pPr marL="472440" marR="5080" lvl="1" indent="-287020">
              <a:lnSpc>
                <a:spcPct val="100000"/>
              </a:lnSpc>
              <a:spcBef>
                <a:spcPts val="1165"/>
              </a:spcBef>
              <a:tabLst>
                <a:tab pos="472440" algn="l"/>
              </a:tabLst>
            </a:pPr>
            <a:r>
              <a:rPr lang="en-US" sz="2100" spc="-5" dirty="0">
                <a:cs typeface="Calibri"/>
              </a:rPr>
              <a:t>Gap at ends to allow for expansion and contraction </a:t>
            </a:r>
          </a:p>
          <a:p>
            <a:pPr marL="472440" marR="5080" lvl="1" indent="-287020">
              <a:lnSpc>
                <a:spcPct val="100000"/>
              </a:lnSpc>
              <a:spcBef>
                <a:spcPts val="1165"/>
              </a:spcBef>
              <a:tabLst>
                <a:tab pos="472440" algn="l"/>
              </a:tabLst>
            </a:pPr>
            <a:r>
              <a:rPr lang="en-US" sz="2100" spc="-5" dirty="0">
                <a:cs typeface="Calibri"/>
              </a:rPr>
              <a:t>Gap between boards to allow for water runoff</a:t>
            </a:r>
          </a:p>
          <a:p>
            <a:pPr marL="472440" marR="5080" lvl="1" indent="-287020">
              <a:lnSpc>
                <a:spcPct val="100000"/>
              </a:lnSpc>
              <a:spcBef>
                <a:spcPts val="1165"/>
              </a:spcBef>
              <a:tabLst>
                <a:tab pos="472440" algn="l"/>
              </a:tabLst>
            </a:pPr>
            <a:r>
              <a:rPr lang="en-US" sz="2100" spc="-5" dirty="0">
                <a:cs typeface="Calibri"/>
              </a:rPr>
              <a:t>At the ends of the deck boards, for WPC allow a minimum of 1/16-inch gap for every 20° F of difference between the installation temperature and the hottest expected temperature, less is required for MBC  </a:t>
            </a:r>
          </a:p>
          <a:p>
            <a:pPr marL="472440" marR="5080" lvl="1" indent="-287020">
              <a:lnSpc>
                <a:spcPct val="100000"/>
              </a:lnSpc>
              <a:spcBef>
                <a:spcPts val="1165"/>
              </a:spcBef>
              <a:tabLst>
                <a:tab pos="472440" algn="l"/>
              </a:tabLst>
            </a:pPr>
            <a:r>
              <a:rPr lang="en-US" sz="2100" spc="-5" dirty="0">
                <a:cs typeface="Calibri"/>
              </a:rPr>
              <a:t>Between the deck boards and between all decking and any permanent structure or post, allow a ¼-inch gap for water runoff</a:t>
            </a:r>
          </a:p>
          <a:p>
            <a:pPr marL="472440" marR="5080" lvl="1" indent="-287020">
              <a:lnSpc>
                <a:spcPct val="100000"/>
              </a:lnSpc>
              <a:spcBef>
                <a:spcPts val="1165"/>
              </a:spcBef>
              <a:tabLst>
                <a:tab pos="472440" algn="l"/>
              </a:tabLst>
            </a:pPr>
            <a:r>
              <a:rPr lang="en-US" sz="2100" spc="-5" dirty="0">
                <a:cs typeface="Calibri"/>
              </a:rPr>
              <a:t>Minimize movement by pinning boards at their mid-point </a:t>
            </a:r>
          </a:p>
          <a:p>
            <a:endParaRPr lang="en-US" dirty="0"/>
          </a:p>
        </p:txBody>
      </p:sp>
      <p:pic>
        <p:nvPicPr>
          <p:cNvPr id="7" name="Picture Placeholder 11">
            <a:extLst>
              <a:ext uri="{FF2B5EF4-FFF2-40B4-BE49-F238E27FC236}">
                <a16:creationId xmlns:a16="http://schemas.microsoft.com/office/drawing/2014/main" id="{4D12CDD4-E876-44E5-AE2C-D85D7A9AD34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02675" y="1678075"/>
            <a:ext cx="3937985" cy="41459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502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65E3CB-697D-4DE6-9948-9057DBAAA3B0}"/>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UFP RETAIL SOLUTIONS FACILITIES</a:t>
            </a:r>
          </a:p>
        </p:txBody>
      </p:sp>
      <p:pic>
        <p:nvPicPr>
          <p:cNvPr id="8" name="Picture 7">
            <a:extLst>
              <a:ext uri="{FF2B5EF4-FFF2-40B4-BE49-F238E27FC236}">
                <a16:creationId xmlns:a16="http://schemas.microsoft.com/office/drawing/2014/main" id="{A4D55D6D-2412-480D-814C-F8ECB022D207}"/>
              </a:ext>
            </a:extLst>
          </p:cNvPr>
          <p:cNvPicPr>
            <a:picLocks noChangeAspect="1"/>
          </p:cNvPicPr>
          <p:nvPr/>
        </p:nvPicPr>
        <p:blipFill rotWithShape="1">
          <a:blip r:embed="rId3"/>
          <a:srcRect l="19277" t="28618" r="55223" b="14158"/>
          <a:stretch/>
        </p:blipFill>
        <p:spPr>
          <a:xfrm>
            <a:off x="754828" y="1533898"/>
            <a:ext cx="7227346" cy="4561391"/>
          </a:xfrm>
          <a:prstGeom prst="rect">
            <a:avLst/>
          </a:prstGeom>
          <a:effectLst>
            <a:outerShdw blurRad="50800" dist="38100" dir="2700000" algn="tl" rotWithShape="0">
              <a:prstClr val="black">
                <a:alpha val="40000"/>
              </a:prstClr>
            </a:outerShdw>
          </a:effectLst>
        </p:spPr>
      </p:pic>
      <p:cxnSp>
        <p:nvCxnSpPr>
          <p:cNvPr id="12" name="Straight Connector 11">
            <a:extLst>
              <a:ext uri="{FF2B5EF4-FFF2-40B4-BE49-F238E27FC236}">
                <a16:creationId xmlns:a16="http://schemas.microsoft.com/office/drawing/2014/main" id="{10A4423B-ED6E-49C6-B904-48EFA9D1C55C}"/>
              </a:ext>
            </a:extLst>
          </p:cNvPr>
          <p:cNvCxnSpPr>
            <a:cxnSpLocks/>
          </p:cNvCxnSpPr>
          <p:nvPr/>
        </p:nvCxnSpPr>
        <p:spPr>
          <a:xfrm>
            <a:off x="916193" y="1261984"/>
            <a:ext cx="11275807" cy="0"/>
          </a:xfrm>
          <a:prstGeom prst="line">
            <a:avLst/>
          </a:prstGeom>
          <a:ln/>
        </p:spPr>
        <p:style>
          <a:lnRef idx="2">
            <a:schemeClr val="dk1"/>
          </a:lnRef>
          <a:fillRef idx="0">
            <a:schemeClr val="dk1"/>
          </a:fillRef>
          <a:effectRef idx="1">
            <a:schemeClr val="dk1"/>
          </a:effectRef>
          <a:fontRef idx="minor">
            <a:schemeClr val="tx1"/>
          </a:fontRef>
        </p:style>
      </p:cxnSp>
      <p:pic>
        <p:nvPicPr>
          <p:cNvPr id="13" name="Picture 12" descr="Shape&#10;&#10;Description automatically generated with medium confidence">
            <a:extLst>
              <a:ext uri="{FF2B5EF4-FFF2-40B4-BE49-F238E27FC236}">
                <a16:creationId xmlns:a16="http://schemas.microsoft.com/office/drawing/2014/main" id="{C76041FD-9CC5-41DE-B085-6B1CD7350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386" y="2558379"/>
            <a:ext cx="3414411" cy="446395"/>
          </a:xfrm>
          <a:prstGeom prst="rect">
            <a:avLst/>
          </a:prstGeom>
        </p:spPr>
      </p:pic>
      <p:cxnSp>
        <p:nvCxnSpPr>
          <p:cNvPr id="14" name="Straight Connector 13">
            <a:extLst>
              <a:ext uri="{FF2B5EF4-FFF2-40B4-BE49-F238E27FC236}">
                <a16:creationId xmlns:a16="http://schemas.microsoft.com/office/drawing/2014/main" id="{3E01B5E4-5556-41E2-9C48-B5AE1BC91074}"/>
              </a:ext>
            </a:extLst>
          </p:cNvPr>
          <p:cNvCxnSpPr>
            <a:cxnSpLocks/>
          </p:cNvCxnSpPr>
          <p:nvPr/>
        </p:nvCxnSpPr>
        <p:spPr>
          <a:xfrm>
            <a:off x="8283387" y="3196565"/>
            <a:ext cx="3414411" cy="0"/>
          </a:xfrm>
          <a:prstGeom prst="line">
            <a:avLst/>
          </a:prstGeom>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0088752D-A0EF-4E58-9ECD-F3171293CA90}"/>
              </a:ext>
            </a:extLst>
          </p:cNvPr>
          <p:cNvSpPr txBox="1"/>
          <p:nvPr/>
        </p:nvSpPr>
        <p:spPr>
          <a:xfrm>
            <a:off x="8216194" y="3661435"/>
            <a:ext cx="3481603" cy="2246769"/>
          </a:xfrm>
          <a:prstGeom prst="rect">
            <a:avLst/>
          </a:prstGeom>
          <a:noFill/>
        </p:spPr>
        <p:txBody>
          <a:bodyPr wrap="square" rtlCol="0">
            <a:spAutoFit/>
          </a:bodyPr>
          <a:lstStyle/>
          <a:p>
            <a:pPr marL="171450" indent="-171450">
              <a:buFont typeface="Arial" panose="020B0604020202020204" pitchFamily="34" charset="0"/>
              <a:buChar char="•"/>
            </a:pPr>
            <a:r>
              <a:rPr lang="en-US" sz="2000" dirty="0">
                <a:latin typeface="Avenir Next LT Pro" panose="020B0504020202020204" pitchFamily="34" charset="0"/>
              </a:rPr>
              <a:t>Over 40 locations strategically located across the US</a:t>
            </a:r>
          </a:p>
          <a:p>
            <a:pPr marL="171450" indent="-171450">
              <a:buFont typeface="Arial" panose="020B0604020202020204" pitchFamily="34" charset="0"/>
              <a:buChar char="•"/>
            </a:pPr>
            <a:endParaRPr lang="en-US" sz="2000" dirty="0">
              <a:latin typeface="Avenir Next LT Pro" panose="020B0504020202020204" pitchFamily="34" charset="0"/>
            </a:endParaRPr>
          </a:p>
          <a:p>
            <a:pPr marL="171450" indent="-171450">
              <a:buFont typeface="Arial" panose="020B0604020202020204" pitchFamily="34" charset="0"/>
              <a:buChar char="•"/>
            </a:pPr>
            <a:r>
              <a:rPr lang="en-US" sz="2000" dirty="0">
                <a:latin typeface="Avenir Next LT Pro" panose="020B0504020202020204" pitchFamily="34" charset="0"/>
              </a:rPr>
              <a:t>Capabilities include treatment, manufacturing, assembly and distribution</a:t>
            </a:r>
          </a:p>
        </p:txBody>
      </p:sp>
    </p:spTree>
    <p:extLst>
      <p:ext uri="{BB962C8B-B14F-4D97-AF65-F5344CB8AC3E}">
        <p14:creationId xmlns:p14="http://schemas.microsoft.com/office/powerpoint/2010/main" val="1441300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972800" cy="1194899"/>
          </a:xfrm>
        </p:spPr>
        <p:txBody>
          <a:bodyPr>
            <a:normAutofit/>
          </a:bodyPr>
          <a:lstStyle/>
          <a:p>
            <a:r>
              <a:rPr lang="en-US" dirty="0">
                <a:solidFill>
                  <a:schemeClr val="tx1">
                    <a:lumMod val="65000"/>
                    <a:lumOff val="35000"/>
                  </a:schemeClr>
                </a:solidFill>
              </a:rPr>
              <a:t>BRACING &amp; CROSS BLOCKING</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6581670" y="1557835"/>
            <a:ext cx="5092002" cy="4961166"/>
          </a:xfrm>
        </p:spPr>
        <p:txBody>
          <a:bodyPr>
            <a:normAutofit/>
          </a:bodyPr>
          <a:lstStyle/>
          <a:p>
            <a:pPr marL="0" marR="5080" lvl="1" indent="0">
              <a:lnSpc>
                <a:spcPct val="100000"/>
              </a:lnSpc>
              <a:spcBef>
                <a:spcPts val="95"/>
              </a:spcBef>
              <a:buClr>
                <a:srgbClr val="00B0F0"/>
              </a:buClr>
              <a:buNone/>
              <a:tabLst>
                <a:tab pos="472440" algn="l"/>
              </a:tabLst>
            </a:pPr>
            <a:r>
              <a:rPr lang="en-US" sz="1800" b="1" spc="-15" dirty="0">
                <a:solidFill>
                  <a:schemeClr val="accent1">
                    <a:lumMod val="50000"/>
                  </a:schemeClr>
                </a:solidFill>
                <a:latin typeface="Avenir Next LT Pro" panose="020B0504020202020204" pitchFamily="34" charset="0"/>
                <a:cs typeface="Calibri"/>
              </a:rPr>
              <a:t>Superior support method for getting a tight connection and reducing bounce and squeaking in the supporting joist system. </a:t>
            </a:r>
          </a:p>
          <a:p>
            <a:pPr marL="0" marR="5080" lvl="1" indent="0">
              <a:lnSpc>
                <a:spcPct val="100000"/>
              </a:lnSpc>
              <a:spcBef>
                <a:spcPts val="95"/>
              </a:spcBef>
              <a:buClr>
                <a:srgbClr val="00B0F0"/>
              </a:buClr>
              <a:buNone/>
              <a:tabLst>
                <a:tab pos="472440" algn="l"/>
              </a:tabLst>
            </a:pPr>
            <a:r>
              <a:rPr lang="en-US" sz="1800" b="1" spc="-15" dirty="0">
                <a:solidFill>
                  <a:schemeClr val="accent1">
                    <a:lumMod val="50000"/>
                  </a:schemeClr>
                </a:solidFill>
                <a:latin typeface="Avenir Next LT Pro" panose="020B0504020202020204" pitchFamily="34" charset="0"/>
                <a:cs typeface="Calibri"/>
              </a:rPr>
              <a:t> </a:t>
            </a:r>
          </a:p>
          <a:p>
            <a:pPr marL="472440" marR="5080" lvl="1" indent="-287020">
              <a:lnSpc>
                <a:spcPct val="110000"/>
              </a:lnSpc>
              <a:spcBef>
                <a:spcPts val="1165"/>
              </a:spcBef>
              <a:tabLst>
                <a:tab pos="472440" algn="l"/>
              </a:tabLst>
            </a:pPr>
            <a:r>
              <a:rPr lang="en-US" sz="2100" spc="-5" dirty="0">
                <a:cs typeface="Calibri"/>
              </a:rPr>
              <a:t>Install small pieces of blocking in a zigzag pattern between perimeter joists </a:t>
            </a:r>
          </a:p>
          <a:p>
            <a:pPr marL="472440" marR="5080" lvl="1" indent="-287020">
              <a:lnSpc>
                <a:spcPct val="110000"/>
              </a:lnSpc>
              <a:spcBef>
                <a:spcPts val="1165"/>
              </a:spcBef>
              <a:tabLst>
                <a:tab pos="472440" algn="l"/>
              </a:tabLst>
            </a:pPr>
            <a:r>
              <a:rPr lang="en-US" sz="2100" spc="-5" dirty="0">
                <a:cs typeface="Calibri"/>
              </a:rPr>
              <a:t>Install cross-blocking throughout the deck frame to increase long-span strength and a more stable structure overall </a:t>
            </a:r>
          </a:p>
          <a:p>
            <a:endParaRPr lang="en-US" dirty="0"/>
          </a:p>
        </p:txBody>
      </p:sp>
      <p:pic>
        <p:nvPicPr>
          <p:cNvPr id="9218" name="Picture 2" descr="Cedar Deck - Designing and Building a Deck using Western Red Cedar">
            <a:extLst>
              <a:ext uri="{FF2B5EF4-FFF2-40B4-BE49-F238E27FC236}">
                <a16:creationId xmlns:a16="http://schemas.microsoft.com/office/drawing/2014/main" id="{DBD3F31E-6883-4E54-B91E-CB2B54FC1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767" b="5776"/>
          <a:stretch/>
        </p:blipFill>
        <p:spPr bwMode="auto">
          <a:xfrm>
            <a:off x="838200" y="1688463"/>
            <a:ext cx="5517035" cy="38180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1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199" y="338999"/>
            <a:ext cx="10972800" cy="1194899"/>
          </a:xfrm>
        </p:spPr>
        <p:txBody>
          <a:bodyPr>
            <a:normAutofit/>
          </a:bodyPr>
          <a:lstStyle/>
          <a:p>
            <a:r>
              <a:rPr lang="en-US" dirty="0">
                <a:solidFill>
                  <a:schemeClr val="tx1">
                    <a:lumMod val="65000"/>
                    <a:lumOff val="35000"/>
                  </a:schemeClr>
                </a:solidFill>
              </a:rPr>
              <a:t>VENTILATION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199" y="1557835"/>
            <a:ext cx="5110425" cy="4961166"/>
          </a:xfrm>
        </p:spPr>
        <p:txBody>
          <a:bodyPr>
            <a:normAutofit/>
          </a:bodyPr>
          <a:lstStyle/>
          <a:p>
            <a:pPr marL="472440" marR="5080" lvl="1" indent="-287020">
              <a:lnSpc>
                <a:spcPct val="120000"/>
              </a:lnSpc>
              <a:spcBef>
                <a:spcPts val="1165"/>
              </a:spcBef>
              <a:tabLst>
                <a:tab pos="472440" algn="l"/>
              </a:tabLst>
            </a:pPr>
            <a:r>
              <a:rPr lang="en-US" sz="2100" spc="-5" dirty="0">
                <a:cs typeface="Calibri"/>
              </a:rPr>
              <a:t>When using a minimum 2” x 6” joist standing on edge, with the suggested 1/4" side gap, there should be a 2" clear space between the bottom edge of the joists and grade to allow for proper ventilation. </a:t>
            </a:r>
          </a:p>
          <a:p>
            <a:pPr marL="472440" marR="5080" lvl="1" indent="-287020">
              <a:lnSpc>
                <a:spcPct val="120000"/>
              </a:lnSpc>
              <a:spcBef>
                <a:spcPts val="1165"/>
              </a:spcBef>
              <a:tabLst>
                <a:tab pos="472440" algn="l"/>
              </a:tabLst>
            </a:pPr>
            <a:endParaRPr lang="en-US" sz="2100" spc="-5" dirty="0">
              <a:cs typeface="Calibri"/>
            </a:endParaRPr>
          </a:p>
          <a:p>
            <a:pPr marL="472440" marR="5080" lvl="1" indent="-287020">
              <a:lnSpc>
                <a:spcPct val="120000"/>
              </a:lnSpc>
              <a:spcBef>
                <a:spcPts val="1165"/>
              </a:spcBef>
              <a:tabLst>
                <a:tab pos="472440" algn="l"/>
              </a:tabLst>
            </a:pPr>
            <a:r>
              <a:rPr lang="en-US" sz="2100" spc="-5" dirty="0">
                <a:cs typeface="Calibri"/>
              </a:rPr>
              <a:t>Adequate drainage is also needed to prevent water from pooling under the deck.</a:t>
            </a:r>
          </a:p>
          <a:p>
            <a:endParaRPr lang="en-US" dirty="0"/>
          </a:p>
        </p:txBody>
      </p:sp>
      <p:pic>
        <p:nvPicPr>
          <p:cNvPr id="5" name="Picture 4">
            <a:extLst>
              <a:ext uri="{FF2B5EF4-FFF2-40B4-BE49-F238E27FC236}">
                <a16:creationId xmlns:a16="http://schemas.microsoft.com/office/drawing/2014/main" id="{D72D5F19-AACD-46CB-BE0E-866D29CA1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896" y="1675562"/>
            <a:ext cx="5254475" cy="3506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3426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13916" y="589365"/>
            <a:ext cx="10972800" cy="1194899"/>
          </a:xfrm>
        </p:spPr>
        <p:txBody>
          <a:bodyPr>
            <a:normAutofit fontScale="90000"/>
          </a:bodyPr>
          <a:lstStyle/>
          <a:p>
            <a:r>
              <a:rPr lang="en-US" dirty="0">
                <a:solidFill>
                  <a:schemeClr val="tx1">
                    <a:lumMod val="65000"/>
                    <a:lumOff val="35000"/>
                  </a:schemeClr>
                </a:solidFill>
              </a:rPr>
              <a:t>TRACTION &amp; STATIC</a:t>
            </a:r>
            <a:br>
              <a:rPr lang="en-US" dirty="0">
                <a:solidFill>
                  <a:schemeClr val="tx1">
                    <a:lumMod val="65000"/>
                    <a:lumOff val="35000"/>
                  </a:schemeClr>
                </a:solidFill>
              </a:rPr>
            </a:br>
            <a:r>
              <a:rPr lang="en-US" dirty="0">
                <a:solidFill>
                  <a:schemeClr val="tx1">
                    <a:lumMod val="65000"/>
                    <a:lumOff val="35000"/>
                  </a:schemeClr>
                </a:solidFill>
              </a:rPr>
              <a:t>CONTROL</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984740" y="2209800"/>
            <a:ext cx="5315576" cy="4138378"/>
          </a:xfrm>
        </p:spPr>
        <p:txBody>
          <a:bodyPr>
            <a:normAutofit fontScale="92500" lnSpcReduction="20000"/>
          </a:bodyPr>
          <a:lstStyle/>
          <a:p>
            <a:pPr marL="0" marR="5080" lvl="1" indent="0">
              <a:spcBef>
                <a:spcPts val="1000"/>
              </a:spcBef>
              <a:buClr>
                <a:srgbClr val="00B0F0"/>
              </a:buClr>
              <a:buNone/>
              <a:tabLst>
                <a:tab pos="472440" algn="l"/>
              </a:tabLst>
            </a:pPr>
            <a:r>
              <a:rPr lang="en-US" sz="1700" b="1" spc="-15" dirty="0">
                <a:solidFill>
                  <a:schemeClr val="accent1">
                    <a:lumMod val="50000"/>
                  </a:schemeClr>
                </a:solidFill>
                <a:latin typeface="Avenir Next LT Pro" panose="020B0504020202020204" pitchFamily="34" charset="0"/>
                <a:cs typeface="Calibri"/>
              </a:rPr>
              <a:t>Traction </a:t>
            </a:r>
          </a:p>
          <a:p>
            <a:pPr marL="472440" marR="5080" lvl="1" indent="-287020">
              <a:lnSpc>
                <a:spcPct val="120000"/>
              </a:lnSpc>
              <a:spcBef>
                <a:spcPts val="1165"/>
              </a:spcBef>
              <a:tabLst>
                <a:tab pos="472440" algn="l"/>
              </a:tabLst>
            </a:pPr>
            <a:r>
              <a:rPr lang="en-US" sz="1800" spc="-5" dirty="0">
                <a:cs typeface="Calibri"/>
              </a:rPr>
              <a:t>Specify decking for texture, including grooves and simulated wood grain</a:t>
            </a:r>
          </a:p>
          <a:p>
            <a:pPr marL="472440" marR="5080" lvl="1" indent="-287020">
              <a:lnSpc>
                <a:spcPct val="120000"/>
              </a:lnSpc>
              <a:spcBef>
                <a:spcPts val="1165"/>
              </a:spcBef>
              <a:tabLst>
                <a:tab pos="472440" algn="l"/>
              </a:tabLst>
            </a:pPr>
            <a:r>
              <a:rPr lang="en-US" sz="1800" spc="-5" dirty="0">
                <a:cs typeface="Calibri"/>
              </a:rPr>
              <a:t>Composite decking options include enhanced traction </a:t>
            </a:r>
          </a:p>
          <a:p>
            <a:pPr marL="472440" marR="5080" lvl="1" indent="-287020">
              <a:lnSpc>
                <a:spcPct val="120000"/>
              </a:lnSpc>
              <a:spcBef>
                <a:spcPts val="1165"/>
              </a:spcBef>
              <a:tabLst>
                <a:tab pos="472440" algn="l"/>
              </a:tabLst>
            </a:pPr>
            <a:r>
              <a:rPr lang="en-US" sz="1800" spc="-5" dirty="0">
                <a:cs typeface="Calibri"/>
              </a:rPr>
              <a:t>Consider more traction for decks near water, elevated decks and walkways</a:t>
            </a:r>
          </a:p>
          <a:p>
            <a:pPr marL="0" indent="0">
              <a:buClr>
                <a:srgbClr val="00B0F0"/>
              </a:buClr>
              <a:buNone/>
            </a:pPr>
            <a:endParaRPr lang="en-US" sz="1700" b="1" spc="-15" dirty="0">
              <a:solidFill>
                <a:schemeClr val="accent1">
                  <a:lumMod val="50000"/>
                </a:schemeClr>
              </a:solidFill>
              <a:latin typeface="Avenir Next LT Pro" panose="020B0504020202020204" pitchFamily="34" charset="0"/>
              <a:cs typeface="Calibri"/>
            </a:endParaRPr>
          </a:p>
          <a:p>
            <a:pPr marL="0" indent="0">
              <a:buClr>
                <a:srgbClr val="00B0F0"/>
              </a:buClr>
              <a:buNone/>
            </a:pPr>
            <a:r>
              <a:rPr lang="en-US" sz="1700" b="1" spc="-15" dirty="0">
                <a:solidFill>
                  <a:schemeClr val="accent1">
                    <a:lumMod val="50000"/>
                  </a:schemeClr>
                </a:solidFill>
                <a:latin typeface="Avenir Next LT Pro" panose="020B0504020202020204" pitchFamily="34" charset="0"/>
                <a:cs typeface="Calibri"/>
              </a:rPr>
              <a:t>Static Control</a:t>
            </a:r>
          </a:p>
          <a:p>
            <a:pPr marL="472440" marR="5080" lvl="1" indent="-287020">
              <a:lnSpc>
                <a:spcPct val="120000"/>
              </a:lnSpc>
              <a:spcBef>
                <a:spcPts val="1165"/>
              </a:spcBef>
              <a:tabLst>
                <a:tab pos="472440" algn="l"/>
              </a:tabLst>
            </a:pPr>
            <a:r>
              <a:rPr lang="en-US" sz="1800" spc="-5" dirty="0">
                <a:cs typeface="Calibri"/>
              </a:rPr>
              <a:t>Advancements in composite decking have greatly reduced chances of shock</a:t>
            </a:r>
          </a:p>
          <a:p>
            <a:pPr marL="472440" marR="5080" lvl="1" indent="-287020">
              <a:lnSpc>
                <a:spcPct val="120000"/>
              </a:lnSpc>
              <a:spcBef>
                <a:spcPts val="1165"/>
              </a:spcBef>
              <a:tabLst>
                <a:tab pos="472440" algn="l"/>
              </a:tabLst>
            </a:pPr>
            <a:r>
              <a:rPr lang="en-US" sz="1800" spc="-5" dirty="0">
                <a:cs typeface="Calibri"/>
              </a:rPr>
              <a:t>Weathering further reduces static risk</a:t>
            </a:r>
          </a:p>
          <a:p>
            <a:endParaRPr lang="en-US" dirty="0"/>
          </a:p>
        </p:txBody>
      </p:sp>
      <p:pic>
        <p:nvPicPr>
          <p:cNvPr id="5" name="Picture 4">
            <a:extLst>
              <a:ext uri="{FF2B5EF4-FFF2-40B4-BE49-F238E27FC236}">
                <a16:creationId xmlns:a16="http://schemas.microsoft.com/office/drawing/2014/main" id="{F9F5F46F-3CD9-4BEF-842F-FBA44F494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a:effectLst/>
        </p:spPr>
      </p:pic>
    </p:spTree>
    <p:extLst>
      <p:ext uri="{BB962C8B-B14F-4D97-AF65-F5344CB8AC3E}">
        <p14:creationId xmlns:p14="http://schemas.microsoft.com/office/powerpoint/2010/main" val="2848881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6801896" y="338999"/>
            <a:ext cx="5009104" cy="1194899"/>
          </a:xfrm>
        </p:spPr>
        <p:txBody>
          <a:bodyPr>
            <a:normAutofit fontScale="90000"/>
          </a:bodyPr>
          <a:lstStyle/>
          <a:p>
            <a:r>
              <a:rPr lang="en-US" dirty="0">
                <a:solidFill>
                  <a:schemeClr val="tx1">
                    <a:lumMod val="65000"/>
                    <a:lumOff val="35000"/>
                  </a:schemeClr>
                </a:solidFill>
              </a:rPr>
              <a:t>LIGHTING</a:t>
            </a:r>
            <a:br>
              <a:rPr lang="en-US" dirty="0">
                <a:solidFill>
                  <a:schemeClr val="tx1">
                    <a:lumMod val="65000"/>
                    <a:lumOff val="35000"/>
                  </a:schemeClr>
                </a:solidFill>
              </a:rPr>
            </a:br>
            <a:r>
              <a:rPr lang="en-US" dirty="0">
                <a:solidFill>
                  <a:schemeClr val="tx1">
                    <a:lumMod val="65000"/>
                    <a:lumOff val="35000"/>
                  </a:schemeClr>
                </a:solidFill>
              </a:rPr>
              <a:t>GUIDELINES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6596743" y="1872897"/>
            <a:ext cx="5009103" cy="4646104"/>
          </a:xfrm>
        </p:spPr>
        <p:txBody>
          <a:bodyPr>
            <a:normAutofit/>
          </a:bodyPr>
          <a:lstStyle/>
          <a:p>
            <a:pPr marL="472440" marR="5080" lvl="1" indent="-287020">
              <a:lnSpc>
                <a:spcPct val="120000"/>
              </a:lnSpc>
              <a:spcBef>
                <a:spcPts val="1165"/>
              </a:spcBef>
              <a:tabLst>
                <a:tab pos="472440" algn="l"/>
              </a:tabLst>
            </a:pPr>
            <a:r>
              <a:rPr lang="en-US" sz="2100" spc="-5" dirty="0">
                <a:cs typeface="Calibri"/>
              </a:rPr>
              <a:t>IRC stipulates that exterior stairways must have an artificial light source located in the immediate vicinity of the top landing of the stairway, including the landings and treads.</a:t>
            </a:r>
          </a:p>
          <a:p>
            <a:pPr marL="472440" marR="5080" lvl="1" indent="-287020">
              <a:lnSpc>
                <a:spcPct val="120000"/>
              </a:lnSpc>
              <a:spcBef>
                <a:spcPts val="1165"/>
              </a:spcBef>
              <a:tabLst>
                <a:tab pos="472440" algn="l"/>
              </a:tabLst>
            </a:pPr>
            <a:r>
              <a:rPr lang="en-US" sz="2100" spc="-5" dirty="0">
                <a:cs typeface="Calibri"/>
              </a:rPr>
              <a:t>Two common deck lighting options for both ambiance and safety include the following:</a:t>
            </a:r>
          </a:p>
          <a:p>
            <a:pPr marL="929640" marR="5080" lvl="2" indent="-287020">
              <a:lnSpc>
                <a:spcPct val="120000"/>
              </a:lnSpc>
              <a:spcBef>
                <a:spcPts val="1165"/>
              </a:spcBef>
              <a:tabLst>
                <a:tab pos="472440" algn="l"/>
              </a:tabLst>
            </a:pPr>
            <a:r>
              <a:rPr lang="en-US" sz="1700" spc="-5" dirty="0">
                <a:cs typeface="Calibri"/>
              </a:rPr>
              <a:t>Low-voltage step and stair lighting </a:t>
            </a:r>
          </a:p>
          <a:p>
            <a:pPr marL="929640" marR="5080" lvl="2" indent="-287020">
              <a:lnSpc>
                <a:spcPct val="120000"/>
              </a:lnSpc>
              <a:spcBef>
                <a:spcPts val="1165"/>
              </a:spcBef>
              <a:tabLst>
                <a:tab pos="472440" algn="l"/>
              </a:tabLst>
            </a:pPr>
            <a:r>
              <a:rPr lang="en-US" sz="1700" spc="-5" dirty="0">
                <a:cs typeface="Calibri"/>
              </a:rPr>
              <a:t>Solar post cap lights </a:t>
            </a:r>
          </a:p>
          <a:p>
            <a:endParaRPr lang="en-US" dirty="0"/>
          </a:p>
        </p:txBody>
      </p:sp>
      <p:pic>
        <p:nvPicPr>
          <p:cNvPr id="5" name="Picture 4" descr="A picture containing sky, outdoor&#10;&#10;Description automatically generated">
            <a:extLst>
              <a:ext uri="{FF2B5EF4-FFF2-40B4-BE49-F238E27FC236}">
                <a16:creationId xmlns:a16="http://schemas.microsoft.com/office/drawing/2014/main" id="{758395F4-35BF-47E3-9D79-3DAAE170F98D}"/>
              </a:ext>
            </a:extLst>
          </p:cNvPr>
          <p:cNvPicPr>
            <a:picLocks noChangeAspect="1"/>
          </p:cNvPicPr>
          <p:nvPr/>
        </p:nvPicPr>
        <p:blipFill rotWithShape="1">
          <a:blip r:embed="rId3">
            <a:extLst>
              <a:ext uri="{28A0092B-C50C-407E-A947-70E740481C1C}">
                <a14:useLocalDpi xmlns:a14="http://schemas.microsoft.com/office/drawing/2010/main" val="0"/>
              </a:ext>
            </a:extLst>
          </a:blip>
          <a:srcRect l="30122" r="1878"/>
          <a:stretch/>
        </p:blipFill>
        <p:spPr>
          <a:xfrm>
            <a:off x="0" y="0"/>
            <a:ext cx="6217922" cy="6858000"/>
          </a:xfrm>
          <a:prstGeom prst="rect">
            <a:avLst/>
          </a:prstGeom>
        </p:spPr>
      </p:pic>
    </p:spTree>
    <p:extLst>
      <p:ext uri="{BB962C8B-B14F-4D97-AF65-F5344CB8AC3E}">
        <p14:creationId xmlns:p14="http://schemas.microsoft.com/office/powerpoint/2010/main" val="860890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BUILDING A DURABLE FOUNDATION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984739" y="2209800"/>
            <a:ext cx="5617027" cy="4138378"/>
          </a:xfrm>
        </p:spPr>
        <p:txBody>
          <a:bodyPr>
            <a:normAutofit/>
          </a:bodyPr>
          <a:lstStyle/>
          <a:p>
            <a:pPr marL="471170" marR="5080" lvl="1" indent="-285750">
              <a:lnSpc>
                <a:spcPct val="130000"/>
              </a:lnSpc>
              <a:spcBef>
                <a:spcPts val="1165"/>
              </a:spcBef>
              <a:tabLst>
                <a:tab pos="472440" algn="l"/>
              </a:tabLst>
            </a:pPr>
            <a:r>
              <a:rPr lang="en-US" spc="-5" dirty="0">
                <a:cs typeface="Calibri"/>
              </a:rPr>
              <a:t>Know your options</a:t>
            </a:r>
          </a:p>
          <a:p>
            <a:pPr marL="471170" marR="5080" lvl="1" indent="-285750">
              <a:lnSpc>
                <a:spcPct val="130000"/>
              </a:lnSpc>
              <a:spcBef>
                <a:spcPts val="1165"/>
              </a:spcBef>
              <a:tabLst>
                <a:tab pos="472440" algn="l"/>
              </a:tabLst>
            </a:pPr>
            <a:r>
              <a:rPr lang="en-US" spc="-5" dirty="0">
                <a:cs typeface="Calibri"/>
              </a:rPr>
              <a:t>Select appropriately treated lumber</a:t>
            </a:r>
          </a:p>
          <a:p>
            <a:pPr marL="471170" marR="5080" lvl="1" indent="-285750">
              <a:lnSpc>
                <a:spcPct val="130000"/>
              </a:lnSpc>
              <a:spcBef>
                <a:spcPts val="1165"/>
              </a:spcBef>
              <a:tabLst>
                <a:tab pos="472440" algn="l"/>
              </a:tabLst>
            </a:pPr>
            <a:r>
              <a:rPr lang="en-US" spc="-5" dirty="0">
                <a:cs typeface="Calibri"/>
              </a:rPr>
              <a:t>Light Gauge Steel </a:t>
            </a:r>
          </a:p>
          <a:p>
            <a:pPr marL="471170" marR="5080" lvl="1" indent="-285750">
              <a:lnSpc>
                <a:spcPct val="130000"/>
              </a:lnSpc>
              <a:spcBef>
                <a:spcPts val="1165"/>
              </a:spcBef>
              <a:tabLst>
                <a:tab pos="472440" algn="l"/>
              </a:tabLst>
            </a:pPr>
            <a:r>
              <a:rPr lang="en-US" spc="-5" dirty="0">
                <a:cs typeface="Calibri"/>
              </a:rPr>
              <a:t>Pre-Fab Aluminum</a:t>
            </a:r>
          </a:p>
          <a:p>
            <a:pPr marL="471170" marR="5080" lvl="1" indent="-285750">
              <a:lnSpc>
                <a:spcPct val="130000"/>
              </a:lnSpc>
              <a:spcBef>
                <a:spcPts val="1165"/>
              </a:spcBef>
              <a:tabLst>
                <a:tab pos="472440" algn="l"/>
              </a:tabLst>
            </a:pPr>
            <a:r>
              <a:rPr lang="en-US" spc="-5" dirty="0">
                <a:cs typeface="Calibri"/>
              </a:rPr>
              <a:t>Sleeper System</a:t>
            </a:r>
          </a:p>
        </p:txBody>
      </p:sp>
      <p:pic>
        <p:nvPicPr>
          <p:cNvPr id="6" name="Picture 5">
            <a:extLst>
              <a:ext uri="{FF2B5EF4-FFF2-40B4-BE49-F238E27FC236}">
                <a16:creationId xmlns:a16="http://schemas.microsoft.com/office/drawing/2014/main" id="{12B1A923-B8B3-4868-8BDE-F277BB695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286" y="3893274"/>
            <a:ext cx="3627454" cy="241830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ACC592A-DE6E-479A-9895-DEC8BBEC4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775" y="3893274"/>
            <a:ext cx="1813726" cy="241830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F528A45-B90D-4C4B-969D-8362ABD0A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7393" y="1747674"/>
            <a:ext cx="3497423" cy="19702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210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25162-FA04-4C22-B52A-C445530B92F5}"/>
              </a:ext>
            </a:extLst>
          </p:cNvPr>
          <p:cNvSpPr/>
          <p:nvPr/>
        </p:nvSpPr>
        <p:spPr>
          <a:xfrm>
            <a:off x="4945126" y="1961474"/>
            <a:ext cx="7098290" cy="23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D5F422-7DBE-47A9-8ECA-7703AAA11DEC}"/>
              </a:ext>
            </a:extLst>
          </p:cNvPr>
          <p:cNvSpPr/>
          <p:nvPr/>
        </p:nvSpPr>
        <p:spPr>
          <a:xfrm>
            <a:off x="6426926" y="5939238"/>
            <a:ext cx="4058194"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C1D0A7-0764-4589-9C06-E5DF39D1704E}"/>
              </a:ext>
            </a:extLst>
          </p:cNvPr>
          <p:cNvSpPr/>
          <p:nvPr/>
        </p:nvSpPr>
        <p:spPr>
          <a:xfrm>
            <a:off x="7093133" y="3040436"/>
            <a:ext cx="2233748" cy="40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32E9C-B6D3-4566-953A-1EDC7D29EF7D}"/>
              </a:ext>
            </a:extLst>
          </p:cNvPr>
          <p:cNvSpPr>
            <a:spLocks noGrp="1"/>
          </p:cNvSpPr>
          <p:nvPr>
            <p:ph type="ctrTitle" idx="4294967295"/>
          </p:nvPr>
        </p:nvSpPr>
        <p:spPr>
          <a:xfrm>
            <a:off x="4849806" y="1816551"/>
            <a:ext cx="6720401" cy="1123405"/>
          </a:xfrm>
        </p:spPr>
        <p:txBody>
          <a:bodyPr anchor="ctr">
            <a:noAutofit/>
          </a:bodyPr>
          <a:lstStyle/>
          <a:p>
            <a:pPr algn="ctr"/>
            <a:r>
              <a:rPr lang="en-US" sz="2800" dirty="0">
                <a:solidFill>
                  <a:schemeClr val="tx1">
                    <a:lumMod val="65000"/>
                    <a:lumOff val="35000"/>
                  </a:schemeClr>
                </a:solidFill>
                <a:latin typeface="Avenir Next LT Pro" panose="020B0504020202020204" pitchFamily="34" charset="0"/>
              </a:rPr>
              <a:t>Learning Objective #4</a:t>
            </a:r>
            <a:endParaRPr lang="en-US" sz="2400" b="0" dirty="0">
              <a:solidFill>
                <a:schemeClr val="tx1">
                  <a:lumMod val="65000"/>
                  <a:lumOff val="35000"/>
                </a:schemeClr>
              </a:solidFill>
              <a:latin typeface="Avenir Next LT Pro" panose="020B0504020202020204" pitchFamily="34" charset="0"/>
            </a:endParaRPr>
          </a:p>
        </p:txBody>
      </p:sp>
      <p:sp>
        <p:nvSpPr>
          <p:cNvPr id="3" name="TextBox 2">
            <a:extLst>
              <a:ext uri="{FF2B5EF4-FFF2-40B4-BE49-F238E27FC236}">
                <a16:creationId xmlns:a16="http://schemas.microsoft.com/office/drawing/2014/main" id="{38C5EE6A-584B-4204-88D2-D900F1C49266}"/>
              </a:ext>
            </a:extLst>
          </p:cNvPr>
          <p:cNvSpPr txBox="1"/>
          <p:nvPr/>
        </p:nvSpPr>
        <p:spPr>
          <a:xfrm>
            <a:off x="4719898" y="2670011"/>
            <a:ext cx="6980216" cy="1692771"/>
          </a:xfrm>
          <a:prstGeom prst="rect">
            <a:avLst/>
          </a:prstGeom>
          <a:noFill/>
        </p:spPr>
        <p:txBody>
          <a:bodyPr wrap="square" rtlCol="0">
            <a:spAutoFit/>
          </a:bodyPr>
          <a:lstStyle/>
          <a:p>
            <a:pPr algn="ctr"/>
            <a:r>
              <a:rPr lang="en-US" sz="2400" dirty="0">
                <a:solidFill>
                  <a:schemeClr val="tx1">
                    <a:lumMod val="65000"/>
                    <a:lumOff val="35000"/>
                  </a:schemeClr>
                </a:solidFill>
                <a:latin typeface="Avenir Next LT Pro" panose="020B0504020202020204" pitchFamily="34" charset="0"/>
              </a:rPr>
              <a:t>Discuss current composite decking codes and standards and identify best practices for meeting relevant performance and safety criteria</a:t>
            </a:r>
          </a:p>
          <a:p>
            <a:pPr algn="ctr"/>
            <a:endParaRPr lang="en-US" sz="3200" dirty="0">
              <a:solidFill>
                <a:schemeClr val="tx1">
                  <a:lumMod val="65000"/>
                  <a:lumOff val="35000"/>
                </a:schemeClr>
              </a:solidFill>
              <a:latin typeface="Avenir Next LT Pro" panose="020B0504020202020204" pitchFamily="34" charset="0"/>
            </a:endParaRPr>
          </a:p>
        </p:txBody>
      </p:sp>
    </p:spTree>
    <p:extLst>
      <p:ext uri="{BB962C8B-B14F-4D97-AF65-F5344CB8AC3E}">
        <p14:creationId xmlns:p14="http://schemas.microsoft.com/office/powerpoint/2010/main" val="3802566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596174"/>
            <a:ext cx="5038725" cy="1299301"/>
          </a:xfrm>
        </p:spPr>
        <p:txBody>
          <a:bodyPr>
            <a:normAutofit/>
          </a:bodyPr>
          <a:lstStyle/>
          <a:p>
            <a:r>
              <a:rPr lang="en-US" dirty="0">
                <a:solidFill>
                  <a:schemeClr val="tx1">
                    <a:lumMod val="65000"/>
                    <a:lumOff val="35000"/>
                  </a:schemeClr>
                </a:solidFill>
              </a:rPr>
              <a:t>CODES &amp; STANDARDS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2162176"/>
            <a:ext cx="4714875" cy="4258722"/>
          </a:xfrm>
        </p:spPr>
        <p:txBody>
          <a:bodyPr>
            <a:normAutofit fontScale="40000" lnSpcReduction="20000"/>
          </a:bodyPr>
          <a:lstStyle/>
          <a:p>
            <a:pPr marL="0" indent="0">
              <a:lnSpc>
                <a:spcPct val="120000"/>
              </a:lnSpc>
              <a:spcBef>
                <a:spcPts val="95"/>
              </a:spcBef>
              <a:buNone/>
            </a:pPr>
            <a:r>
              <a:rPr lang="en-US" b="1" spc="-15" dirty="0">
                <a:solidFill>
                  <a:schemeClr val="accent1">
                    <a:lumMod val="50000"/>
                  </a:schemeClr>
                </a:solidFill>
                <a:latin typeface="Avenir Next LT Pro" panose="020B0504020202020204" pitchFamily="34" charset="0"/>
                <a:cs typeface="Calibri"/>
              </a:rPr>
              <a:t>ASTM D 7032 Performance Ratings for Wood-Plastic Composite Deck Boards, Guardrails, and Handrails ask for the following: </a:t>
            </a:r>
          </a:p>
          <a:p>
            <a:pPr marL="228600" lvl="1">
              <a:lnSpc>
                <a:spcPct val="120000"/>
              </a:lnSpc>
              <a:spcBef>
                <a:spcPts val="0"/>
              </a:spcBef>
            </a:pPr>
            <a:endParaRPr lang="en-US" sz="2900" dirty="0"/>
          </a:p>
          <a:p>
            <a:pPr marL="228600" lvl="1">
              <a:lnSpc>
                <a:spcPct val="120000"/>
              </a:lnSpc>
              <a:spcBef>
                <a:spcPts val="600"/>
              </a:spcBef>
            </a:pPr>
            <a:r>
              <a:rPr lang="en-US" sz="2900" dirty="0"/>
              <a:t>Strength and stiffness of a deck board at ambient temperature</a:t>
            </a:r>
          </a:p>
          <a:p>
            <a:pPr marL="228600" lvl="1">
              <a:lnSpc>
                <a:spcPct val="120000"/>
              </a:lnSpc>
              <a:spcBef>
                <a:spcPts val="600"/>
              </a:spcBef>
            </a:pPr>
            <a:r>
              <a:rPr lang="en-US" sz="2900" dirty="0"/>
              <a:t>Strength and stiffness of a deck board at high and low temperatures</a:t>
            </a:r>
          </a:p>
          <a:p>
            <a:pPr marL="228600" lvl="1">
              <a:lnSpc>
                <a:spcPct val="120000"/>
              </a:lnSpc>
              <a:spcBef>
                <a:spcPts val="600"/>
              </a:spcBef>
            </a:pPr>
            <a:r>
              <a:rPr lang="en-US" sz="2900" dirty="0"/>
              <a:t>UV resistance</a:t>
            </a:r>
          </a:p>
          <a:p>
            <a:pPr marL="228600" lvl="1">
              <a:lnSpc>
                <a:spcPct val="120000"/>
              </a:lnSpc>
              <a:spcBef>
                <a:spcPts val="600"/>
              </a:spcBef>
            </a:pPr>
            <a:r>
              <a:rPr lang="en-US" sz="2900" dirty="0"/>
              <a:t>Freeze-thaw resistance </a:t>
            </a:r>
          </a:p>
          <a:p>
            <a:pPr marL="228600" lvl="1">
              <a:lnSpc>
                <a:spcPct val="120000"/>
              </a:lnSpc>
              <a:spcBef>
                <a:spcPts val="600"/>
              </a:spcBef>
            </a:pPr>
            <a:r>
              <a:rPr lang="en-US" sz="2900" dirty="0"/>
              <a:t>Creep recovery (duration of a load)</a:t>
            </a:r>
          </a:p>
          <a:p>
            <a:pPr marL="228600" lvl="1">
              <a:lnSpc>
                <a:spcPct val="120000"/>
              </a:lnSpc>
              <a:spcBef>
                <a:spcPts val="600"/>
              </a:spcBef>
            </a:pPr>
            <a:r>
              <a:rPr lang="en-US" sz="2900" dirty="0"/>
              <a:t>Surface burning performance (flame spread)</a:t>
            </a:r>
          </a:p>
          <a:p>
            <a:pPr marL="228600" lvl="1">
              <a:lnSpc>
                <a:spcPct val="120000"/>
              </a:lnSpc>
              <a:spcBef>
                <a:spcPts val="600"/>
              </a:spcBef>
            </a:pPr>
            <a:r>
              <a:rPr lang="en-US" sz="2900" dirty="0"/>
              <a:t>Slip resistance</a:t>
            </a:r>
          </a:p>
          <a:p>
            <a:pPr marL="228600" lvl="1">
              <a:lnSpc>
                <a:spcPct val="120000"/>
              </a:lnSpc>
              <a:spcBef>
                <a:spcPts val="600"/>
              </a:spcBef>
            </a:pPr>
            <a:r>
              <a:rPr lang="en-US" sz="2900" dirty="0"/>
              <a:t>Moisture resistance</a:t>
            </a:r>
          </a:p>
          <a:p>
            <a:pPr marL="228600" lvl="1">
              <a:lnSpc>
                <a:spcPct val="120000"/>
              </a:lnSpc>
              <a:spcBef>
                <a:spcPts val="600"/>
              </a:spcBef>
            </a:pPr>
            <a:r>
              <a:rPr lang="en-US" sz="2900" dirty="0"/>
              <a:t>Fungal resistance</a:t>
            </a:r>
          </a:p>
          <a:p>
            <a:pPr marL="228600" lvl="1">
              <a:lnSpc>
                <a:spcPct val="120000"/>
              </a:lnSpc>
              <a:spcBef>
                <a:spcPts val="600"/>
              </a:spcBef>
            </a:pPr>
            <a:r>
              <a:rPr lang="en-US" sz="2900" dirty="0"/>
              <a:t>Termite resistance</a:t>
            </a:r>
          </a:p>
          <a:p>
            <a:pPr marL="228600" lvl="1">
              <a:lnSpc>
                <a:spcPct val="120000"/>
              </a:lnSpc>
              <a:spcBef>
                <a:spcPts val="600"/>
              </a:spcBef>
            </a:pPr>
            <a:r>
              <a:rPr lang="en-US" sz="2900" dirty="0"/>
              <a:t>Strength and stiffness of a deck board used as a stair tread</a:t>
            </a:r>
          </a:p>
          <a:p>
            <a:pPr marL="228600" lvl="1">
              <a:lnSpc>
                <a:spcPct val="120000"/>
              </a:lnSpc>
              <a:spcBef>
                <a:spcPts val="600"/>
              </a:spcBef>
            </a:pPr>
            <a:r>
              <a:rPr lang="en-US" sz="2900" dirty="0"/>
              <a:t>Nail/screw/hidden fastener withdrawal</a:t>
            </a:r>
          </a:p>
          <a:p>
            <a:pPr marL="228600" lvl="1">
              <a:lnSpc>
                <a:spcPct val="120000"/>
              </a:lnSpc>
              <a:spcBef>
                <a:spcPts val="600"/>
              </a:spcBef>
            </a:pPr>
            <a:r>
              <a:rPr lang="en-US" sz="2900" dirty="0"/>
              <a:t>Lateral strength</a:t>
            </a:r>
          </a:p>
        </p:txBody>
      </p:sp>
      <p:pic>
        <p:nvPicPr>
          <p:cNvPr id="5122" name="Picture 2">
            <a:extLst>
              <a:ext uri="{FF2B5EF4-FFF2-40B4-BE49-F238E27FC236}">
                <a16:creationId xmlns:a16="http://schemas.microsoft.com/office/drawing/2014/main" id="{80558408-D0BE-48FF-B920-52DF8BC3C9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3" r="27555"/>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37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a:solidFill>
                  <a:schemeClr val="tx1">
                    <a:lumMod val="65000"/>
                    <a:lumOff val="35000"/>
                  </a:schemeClr>
                </a:solidFill>
              </a:rPr>
              <a:t>REGULATION RESEARCH</a:t>
            </a:r>
            <a:endParaRPr lang="en-US"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7" y="1638300"/>
            <a:ext cx="6972392" cy="4709878"/>
          </a:xfrm>
        </p:spPr>
        <p:txBody>
          <a:bodyPr>
            <a:normAutofit/>
          </a:bodyPr>
          <a:lstStyle/>
          <a:p>
            <a:pPr marL="471170" marR="5080" lvl="1" indent="-285750">
              <a:lnSpc>
                <a:spcPct val="100000"/>
              </a:lnSpc>
              <a:spcBef>
                <a:spcPts val="0"/>
              </a:spcBef>
              <a:tabLst>
                <a:tab pos="472440" algn="l"/>
              </a:tabLst>
            </a:pPr>
            <a:r>
              <a:rPr lang="en-US" spc="-5">
                <a:cs typeface="Calibri"/>
              </a:rPr>
              <a:t>Do you regulation research and consult with local building authorities</a:t>
            </a:r>
          </a:p>
          <a:p>
            <a:pPr marL="471170" marR="5080" lvl="1" indent="-285750">
              <a:lnSpc>
                <a:spcPct val="100000"/>
              </a:lnSpc>
              <a:spcBef>
                <a:spcPts val="0"/>
              </a:spcBef>
              <a:tabLst>
                <a:tab pos="472440" algn="l"/>
              </a:tabLst>
            </a:pPr>
            <a:endParaRPr lang="en-US" spc="-5">
              <a:cs typeface="Calibri"/>
            </a:endParaRPr>
          </a:p>
          <a:p>
            <a:pPr marL="471170" marR="5080" lvl="1" indent="-285750">
              <a:lnSpc>
                <a:spcPct val="100000"/>
              </a:lnSpc>
              <a:spcBef>
                <a:spcPts val="0"/>
              </a:spcBef>
              <a:tabLst>
                <a:tab pos="472440" algn="l"/>
              </a:tabLst>
            </a:pPr>
            <a:r>
              <a:rPr lang="en-US" spc="-5">
                <a:cs typeface="Calibri"/>
              </a:rPr>
              <a:t>There is great regional variance due to:</a:t>
            </a:r>
          </a:p>
          <a:p>
            <a:pPr marL="928370" marR="5080" lvl="2" indent="-285750">
              <a:lnSpc>
                <a:spcPct val="150000"/>
              </a:lnSpc>
              <a:spcBef>
                <a:spcPts val="0"/>
              </a:spcBef>
              <a:tabLst>
                <a:tab pos="472440" algn="l"/>
              </a:tabLst>
            </a:pPr>
            <a:r>
              <a:rPr lang="en-US" spc="-5">
                <a:cs typeface="Calibri"/>
              </a:rPr>
              <a:t>Climate</a:t>
            </a:r>
          </a:p>
          <a:p>
            <a:pPr marL="928370" marR="5080" lvl="2" indent="-285750">
              <a:lnSpc>
                <a:spcPct val="150000"/>
              </a:lnSpc>
              <a:spcBef>
                <a:spcPts val="0"/>
              </a:spcBef>
              <a:tabLst>
                <a:tab pos="472440" algn="l"/>
              </a:tabLst>
            </a:pPr>
            <a:r>
              <a:rPr lang="en-US" spc="-5">
                <a:cs typeface="Calibri"/>
              </a:rPr>
              <a:t>Zoning</a:t>
            </a:r>
          </a:p>
          <a:p>
            <a:pPr marL="928370" marR="5080" lvl="2" indent="-285750">
              <a:lnSpc>
                <a:spcPct val="150000"/>
              </a:lnSpc>
              <a:spcBef>
                <a:spcPts val="0"/>
              </a:spcBef>
              <a:tabLst>
                <a:tab pos="472440" algn="l"/>
              </a:tabLst>
            </a:pPr>
            <a:r>
              <a:rPr lang="en-US" spc="-5">
                <a:cs typeface="Calibri"/>
              </a:rPr>
              <a:t>Other factors</a:t>
            </a:r>
            <a:endParaRPr lang="en-US" spc="-5" dirty="0">
              <a:cs typeface="Calibri"/>
            </a:endParaRPr>
          </a:p>
        </p:txBody>
      </p:sp>
      <p:pic>
        <p:nvPicPr>
          <p:cNvPr id="9" name="Picture Placeholder 1">
            <a:extLst>
              <a:ext uri="{FF2B5EF4-FFF2-40B4-BE49-F238E27FC236}">
                <a16:creationId xmlns:a16="http://schemas.microsoft.com/office/drawing/2014/main" id="{5BA37F5E-2111-4B8B-87D5-CA48DFB6B4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90991" y="1552575"/>
            <a:ext cx="3790950" cy="3991158"/>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CDFC055-8D1F-4751-A59D-AAD4C2AA92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07927" y="3817638"/>
            <a:ext cx="3104584" cy="2328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3266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ICC &amp; IRC</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7" y="1638300"/>
            <a:ext cx="10835158" cy="4709878"/>
          </a:xfrm>
        </p:spPr>
        <p:txBody>
          <a:bodyPr>
            <a:normAutofit/>
          </a:bodyPr>
          <a:lstStyle/>
          <a:p>
            <a:pPr marL="185420" marR="5080" lvl="1" indent="0">
              <a:lnSpc>
                <a:spcPct val="100000"/>
              </a:lnSpc>
              <a:spcBef>
                <a:spcPts val="0"/>
              </a:spcBef>
              <a:buNone/>
              <a:tabLst>
                <a:tab pos="472440" algn="l"/>
              </a:tabLst>
            </a:pPr>
            <a:r>
              <a:rPr lang="en-US" sz="2800" b="1" spc="-15" dirty="0">
                <a:solidFill>
                  <a:schemeClr val="accent1">
                    <a:lumMod val="50000"/>
                  </a:schemeClr>
                </a:solidFill>
                <a:latin typeface="Avenir Next LT Pro" panose="020B0504020202020204" pitchFamily="34" charset="0"/>
                <a:cs typeface="Calibri"/>
              </a:rPr>
              <a:t>International Code Council </a:t>
            </a:r>
            <a:r>
              <a:rPr lang="en-US" spc="-5" dirty="0">
                <a:cs typeface="Calibri"/>
              </a:rPr>
              <a:t>– </a:t>
            </a:r>
            <a:r>
              <a:rPr lang="en-US" spc="-5" dirty="0">
                <a:cs typeface="Calibri"/>
                <a:hlinkClick r:id="rId3"/>
              </a:rPr>
              <a:t>www.iccsafe.org</a:t>
            </a:r>
            <a:endParaRPr lang="en-US" spc="-5" dirty="0">
              <a:cs typeface="Calibri"/>
            </a:endParaRPr>
          </a:p>
          <a:p>
            <a:pPr marL="471170" marR="5080" lvl="1" indent="-285750">
              <a:lnSpc>
                <a:spcPct val="100000"/>
              </a:lnSpc>
              <a:spcBef>
                <a:spcPts val="0"/>
              </a:spcBef>
              <a:tabLst>
                <a:tab pos="472440" algn="l"/>
              </a:tabLst>
            </a:pPr>
            <a:endParaRPr lang="en-US" sz="1800" spc="-5" dirty="0">
              <a:cs typeface="Calibri"/>
            </a:endParaRPr>
          </a:p>
          <a:p>
            <a:pPr marL="471170" marR="5080" lvl="1" indent="-285750">
              <a:lnSpc>
                <a:spcPct val="100000"/>
              </a:lnSpc>
              <a:spcBef>
                <a:spcPts val="0"/>
              </a:spcBef>
              <a:tabLst>
                <a:tab pos="472440" algn="l"/>
              </a:tabLst>
            </a:pPr>
            <a:r>
              <a:rPr lang="en-US" spc="-5" dirty="0">
                <a:cs typeface="Calibri"/>
              </a:rPr>
              <a:t>ICC-ES encompasses the following:</a:t>
            </a:r>
          </a:p>
          <a:p>
            <a:pPr marL="928370" marR="5080" lvl="2" indent="-285750">
              <a:lnSpc>
                <a:spcPct val="100000"/>
              </a:lnSpc>
              <a:spcBef>
                <a:spcPts val="0"/>
              </a:spcBef>
              <a:tabLst>
                <a:tab pos="472440" algn="l"/>
              </a:tabLst>
            </a:pPr>
            <a:endParaRPr lang="en-US" sz="1800" spc="-5" dirty="0">
              <a:cs typeface="Calibri"/>
            </a:endParaRPr>
          </a:p>
          <a:p>
            <a:pPr marL="928370" marR="5080" lvl="2" indent="-285750">
              <a:lnSpc>
                <a:spcPct val="100000"/>
              </a:lnSpc>
              <a:spcBef>
                <a:spcPts val="0"/>
              </a:spcBef>
              <a:tabLst>
                <a:tab pos="472440" algn="l"/>
              </a:tabLst>
            </a:pPr>
            <a:r>
              <a:rPr lang="en-US" sz="1800" spc="-5" dirty="0">
                <a:cs typeface="Calibri"/>
              </a:rPr>
              <a:t>Acceptance criteria for decking and guardrail material based on AC174</a:t>
            </a:r>
          </a:p>
          <a:p>
            <a:pPr marL="928370" marR="5080" lvl="2" indent="-285750">
              <a:lnSpc>
                <a:spcPct val="100000"/>
              </a:lnSpc>
              <a:spcBef>
                <a:spcPts val="0"/>
              </a:spcBef>
              <a:tabLst>
                <a:tab pos="472440" algn="l"/>
              </a:tabLst>
            </a:pPr>
            <a:endParaRPr lang="en-US" sz="1800" spc="-5" dirty="0">
              <a:cs typeface="Calibri"/>
            </a:endParaRPr>
          </a:p>
          <a:p>
            <a:pPr marL="928370" marR="5080" lvl="2" indent="-285750">
              <a:lnSpc>
                <a:spcPct val="100000"/>
              </a:lnSpc>
              <a:spcBef>
                <a:spcPts val="0"/>
              </a:spcBef>
              <a:tabLst>
                <a:tab pos="472440" algn="l"/>
              </a:tabLst>
            </a:pPr>
            <a:r>
              <a:rPr lang="en-US" sz="1800" spc="-5" dirty="0">
                <a:cs typeface="Calibri"/>
              </a:rPr>
              <a:t>Evaluation reports (code compliance reporting)</a:t>
            </a:r>
          </a:p>
          <a:p>
            <a:pPr marL="928370" marR="5080" lvl="2" indent="-285750">
              <a:lnSpc>
                <a:spcPct val="100000"/>
              </a:lnSpc>
              <a:spcBef>
                <a:spcPts val="0"/>
              </a:spcBef>
              <a:tabLst>
                <a:tab pos="472440" algn="l"/>
              </a:tabLst>
            </a:pPr>
            <a:endParaRPr lang="en-US" sz="1800" spc="-5" dirty="0">
              <a:cs typeface="Calibri"/>
            </a:endParaRPr>
          </a:p>
          <a:p>
            <a:pPr marL="928370" marR="5080" lvl="2" indent="-285750">
              <a:lnSpc>
                <a:spcPct val="100000"/>
              </a:lnSpc>
              <a:spcBef>
                <a:spcPts val="0"/>
              </a:spcBef>
              <a:tabLst>
                <a:tab pos="472440" algn="l"/>
              </a:tabLst>
            </a:pPr>
            <a:r>
              <a:rPr lang="en-US" sz="1800" spc="-5" dirty="0">
                <a:cs typeface="Calibri"/>
              </a:rPr>
              <a:t>Administration of the International Residential Code (IRC)</a:t>
            </a:r>
          </a:p>
          <a:p>
            <a:pPr marL="928370" marR="5080" lvl="2" indent="-285750">
              <a:lnSpc>
                <a:spcPct val="100000"/>
              </a:lnSpc>
              <a:spcBef>
                <a:spcPts val="0"/>
              </a:spcBef>
              <a:tabLst>
                <a:tab pos="472440" algn="l"/>
              </a:tabLst>
            </a:pPr>
            <a:endParaRPr lang="en-US" sz="1800" spc="-5" dirty="0">
              <a:cs typeface="Calibri"/>
            </a:endParaRPr>
          </a:p>
          <a:p>
            <a:pPr marL="928370" marR="5080" lvl="2" indent="-285750">
              <a:lnSpc>
                <a:spcPct val="100000"/>
              </a:lnSpc>
              <a:spcBef>
                <a:spcPts val="0"/>
              </a:spcBef>
              <a:tabLst>
                <a:tab pos="472440" algn="l"/>
              </a:tabLst>
            </a:pPr>
            <a:r>
              <a:rPr lang="en-US" sz="1800" spc="-5" dirty="0">
                <a:cs typeface="Calibri"/>
              </a:rPr>
              <a:t>The IRC is a comprehensive collection of rules that apply to residential construction.</a:t>
            </a:r>
          </a:p>
          <a:p>
            <a:pPr marL="928370" marR="5080" lvl="2" indent="-285750">
              <a:lnSpc>
                <a:spcPct val="100000"/>
              </a:lnSpc>
              <a:spcBef>
                <a:spcPts val="0"/>
              </a:spcBef>
              <a:tabLst>
                <a:tab pos="472440" algn="l"/>
              </a:tabLst>
            </a:pPr>
            <a:endParaRPr lang="en-US" sz="1800" spc="-5" dirty="0">
              <a:cs typeface="Calibri"/>
            </a:endParaRPr>
          </a:p>
          <a:p>
            <a:pPr marL="928370" marR="5080" lvl="2" indent="-285750">
              <a:lnSpc>
                <a:spcPct val="100000"/>
              </a:lnSpc>
              <a:spcBef>
                <a:spcPts val="0"/>
              </a:spcBef>
              <a:tabLst>
                <a:tab pos="472440" algn="l"/>
              </a:tabLst>
            </a:pPr>
            <a:r>
              <a:rPr lang="en-US" sz="1800" spc="-5" dirty="0">
                <a:cs typeface="Calibri"/>
              </a:rPr>
              <a:t>It is the model building code for one- and two-family dwellings throughout most of the US. </a:t>
            </a:r>
          </a:p>
        </p:txBody>
      </p:sp>
    </p:spTree>
    <p:extLst>
      <p:ext uri="{BB962C8B-B14F-4D97-AF65-F5344CB8AC3E}">
        <p14:creationId xmlns:p14="http://schemas.microsoft.com/office/powerpoint/2010/main" val="2303246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LOCAL CODE LANDSCAPE</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8" y="1638300"/>
            <a:ext cx="6302124" cy="4709878"/>
          </a:xfrm>
        </p:spPr>
        <p:txBody>
          <a:bodyPr>
            <a:normAutofit fontScale="92500" lnSpcReduction="10000"/>
          </a:bodyPr>
          <a:lstStyle/>
          <a:p>
            <a:pPr marL="471170" marR="5080" lvl="1" indent="-285750">
              <a:lnSpc>
                <a:spcPct val="110000"/>
              </a:lnSpc>
              <a:spcBef>
                <a:spcPts val="0"/>
              </a:spcBef>
              <a:tabLst>
                <a:tab pos="472440" algn="l"/>
              </a:tabLst>
            </a:pPr>
            <a:r>
              <a:rPr lang="en-US" spc="-5" dirty="0">
                <a:cs typeface="Calibri"/>
              </a:rPr>
              <a:t>Look to the 2015/2021 IRC for building codes that apply to residential decks. </a:t>
            </a:r>
          </a:p>
          <a:p>
            <a:pPr marL="471170" marR="5080" lvl="1" indent="-285750">
              <a:lnSpc>
                <a:spcPct val="110000"/>
              </a:lnSpc>
              <a:spcBef>
                <a:spcPts val="0"/>
              </a:spcBef>
              <a:tabLst>
                <a:tab pos="472440" algn="l"/>
              </a:tabLst>
            </a:pPr>
            <a:endParaRPr lang="en-US" spc="-5" dirty="0">
              <a:cs typeface="Calibri"/>
            </a:endParaRPr>
          </a:p>
          <a:p>
            <a:pPr marL="471170" marR="5080" lvl="1" indent="-285750">
              <a:lnSpc>
                <a:spcPct val="110000"/>
              </a:lnSpc>
              <a:spcBef>
                <a:spcPts val="0"/>
              </a:spcBef>
              <a:tabLst>
                <a:tab pos="472440" algn="l"/>
              </a:tabLst>
            </a:pPr>
            <a:r>
              <a:rPr lang="en-US" spc="-5" dirty="0">
                <a:cs typeface="Calibri"/>
              </a:rPr>
              <a:t>The IRC is a baseline code. </a:t>
            </a:r>
          </a:p>
          <a:p>
            <a:pPr marL="471170" marR="5080" lvl="1" indent="-285750">
              <a:lnSpc>
                <a:spcPct val="110000"/>
              </a:lnSpc>
              <a:spcBef>
                <a:spcPts val="0"/>
              </a:spcBef>
              <a:tabLst>
                <a:tab pos="472440" algn="l"/>
              </a:tabLst>
            </a:pPr>
            <a:endParaRPr lang="en-US" spc="-5" dirty="0">
              <a:cs typeface="Calibri"/>
            </a:endParaRPr>
          </a:p>
          <a:p>
            <a:pPr marL="471170" marR="5080" lvl="1" indent="-285750">
              <a:lnSpc>
                <a:spcPct val="110000"/>
              </a:lnSpc>
              <a:spcBef>
                <a:spcPts val="0"/>
              </a:spcBef>
              <a:tabLst>
                <a:tab pos="472440" algn="l"/>
              </a:tabLst>
            </a:pPr>
            <a:r>
              <a:rPr lang="en-US" spc="-5" dirty="0">
                <a:cs typeface="Calibri"/>
              </a:rPr>
              <a:t>Local building codes may be more stringent in certain cases for specific applications. </a:t>
            </a:r>
          </a:p>
          <a:p>
            <a:pPr marL="471170" marR="5080" lvl="1" indent="-285750">
              <a:lnSpc>
                <a:spcPct val="110000"/>
              </a:lnSpc>
              <a:spcBef>
                <a:spcPts val="0"/>
              </a:spcBef>
              <a:tabLst>
                <a:tab pos="472440" algn="l"/>
              </a:tabLst>
            </a:pPr>
            <a:endParaRPr lang="en-US" spc="-5" dirty="0">
              <a:cs typeface="Calibri"/>
            </a:endParaRPr>
          </a:p>
          <a:p>
            <a:pPr marL="471170" marR="5080" lvl="1" indent="-285750">
              <a:lnSpc>
                <a:spcPct val="110000"/>
              </a:lnSpc>
              <a:spcBef>
                <a:spcPts val="0"/>
              </a:spcBef>
              <a:tabLst>
                <a:tab pos="472440" algn="l"/>
              </a:tabLst>
            </a:pPr>
            <a:r>
              <a:rPr lang="en-US" spc="-5" dirty="0">
                <a:cs typeface="Calibri"/>
              </a:rPr>
              <a:t>Understand that specific code elements are standard for deck construction: </a:t>
            </a:r>
          </a:p>
          <a:p>
            <a:pPr marL="928370" marR="5080" lvl="2" indent="-285750">
              <a:lnSpc>
                <a:spcPct val="110000"/>
              </a:lnSpc>
              <a:spcBef>
                <a:spcPts val="0"/>
              </a:spcBef>
              <a:tabLst>
                <a:tab pos="472440" algn="l"/>
              </a:tabLst>
            </a:pPr>
            <a:endParaRPr lang="en-US" sz="900" spc="-5" dirty="0">
              <a:cs typeface="Calibri"/>
            </a:endParaRPr>
          </a:p>
          <a:p>
            <a:pPr marL="928370" marR="5080" lvl="2" indent="-285750">
              <a:lnSpc>
                <a:spcPct val="110000"/>
              </a:lnSpc>
              <a:spcBef>
                <a:spcPts val="0"/>
              </a:spcBef>
              <a:tabLst>
                <a:tab pos="472440" algn="l"/>
              </a:tabLst>
            </a:pPr>
            <a:r>
              <a:rPr lang="en-US" spc="-5" dirty="0">
                <a:cs typeface="Calibri"/>
              </a:rPr>
              <a:t>Railing and balusters</a:t>
            </a:r>
          </a:p>
          <a:p>
            <a:pPr marL="928370" marR="5080" lvl="2" indent="-285750">
              <a:lnSpc>
                <a:spcPct val="110000"/>
              </a:lnSpc>
              <a:spcBef>
                <a:spcPts val="0"/>
              </a:spcBef>
              <a:tabLst>
                <a:tab pos="472440" algn="l"/>
              </a:tabLst>
            </a:pPr>
            <a:r>
              <a:rPr lang="en-US" spc="-5" dirty="0">
                <a:cs typeface="Calibri"/>
              </a:rPr>
              <a:t>Stairs</a:t>
            </a:r>
          </a:p>
          <a:p>
            <a:pPr marL="928370" marR="5080" lvl="2" indent="-285750">
              <a:lnSpc>
                <a:spcPct val="110000"/>
              </a:lnSpc>
              <a:spcBef>
                <a:spcPts val="0"/>
              </a:spcBef>
              <a:tabLst>
                <a:tab pos="472440" algn="l"/>
              </a:tabLst>
            </a:pPr>
            <a:r>
              <a:rPr lang="en-US" spc="-5" dirty="0">
                <a:cs typeface="Calibri"/>
              </a:rPr>
              <a:t>Supporting framework</a:t>
            </a:r>
          </a:p>
          <a:p>
            <a:pPr marL="928370" marR="5080" lvl="2" indent="-285750">
              <a:lnSpc>
                <a:spcPct val="100000"/>
              </a:lnSpc>
              <a:spcBef>
                <a:spcPts val="0"/>
              </a:spcBef>
              <a:tabLst>
                <a:tab pos="472440" algn="l"/>
              </a:tabLst>
            </a:pPr>
            <a:endParaRPr lang="en-US" sz="1800" spc="-5" dirty="0">
              <a:cs typeface="Calibri"/>
            </a:endParaRPr>
          </a:p>
        </p:txBody>
      </p:sp>
      <p:pic>
        <p:nvPicPr>
          <p:cNvPr id="4" name="Picture 3">
            <a:extLst>
              <a:ext uri="{FF2B5EF4-FFF2-40B4-BE49-F238E27FC236}">
                <a16:creationId xmlns:a16="http://schemas.microsoft.com/office/drawing/2014/main" id="{3A39CA85-3131-4ED5-AA0A-B79D82BB7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328" y="1776211"/>
            <a:ext cx="4407438" cy="33055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4493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07DAD-AAF0-4884-A3BB-0E1596446D62}"/>
              </a:ext>
            </a:extLst>
          </p:cNvPr>
          <p:cNvGrpSpPr/>
          <p:nvPr/>
        </p:nvGrpSpPr>
        <p:grpSpPr>
          <a:xfrm>
            <a:off x="746097" y="2377445"/>
            <a:ext cx="10807385" cy="3015878"/>
            <a:chOff x="1225515" y="2268858"/>
            <a:chExt cx="9885789" cy="2758700"/>
          </a:xfrm>
        </p:grpSpPr>
        <p:sp>
          <p:nvSpPr>
            <p:cNvPr id="8" name="Rectangle 7">
              <a:extLst>
                <a:ext uri="{FF2B5EF4-FFF2-40B4-BE49-F238E27FC236}">
                  <a16:creationId xmlns:a16="http://schemas.microsoft.com/office/drawing/2014/main" id="{0B416B3D-D17C-4867-9A0A-FD8234677538}"/>
                </a:ext>
              </a:extLst>
            </p:cNvPr>
            <p:cNvSpPr/>
            <p:nvPr/>
          </p:nvSpPr>
          <p:spPr>
            <a:xfrm>
              <a:off x="2008761" y="2305125"/>
              <a:ext cx="2249726" cy="5671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400F2B-FFC2-47C0-9E66-B0F482622FD2}"/>
                </a:ext>
              </a:extLst>
            </p:cNvPr>
            <p:cNvSpPr/>
            <p:nvPr/>
          </p:nvSpPr>
          <p:spPr>
            <a:xfrm>
              <a:off x="7964312" y="2304173"/>
              <a:ext cx="2218928" cy="5681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AA0930-C316-431F-A589-C3077999CAAB}"/>
                </a:ext>
              </a:extLst>
            </p:cNvPr>
            <p:cNvSpPr/>
            <p:nvPr/>
          </p:nvSpPr>
          <p:spPr>
            <a:xfrm>
              <a:off x="4713743" y="2304174"/>
              <a:ext cx="2709402" cy="56717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lose up of a logo&#10;&#10;Description automatically generated">
              <a:extLst>
                <a:ext uri="{FF2B5EF4-FFF2-40B4-BE49-F238E27FC236}">
                  <a16:creationId xmlns:a16="http://schemas.microsoft.com/office/drawing/2014/main" id="{DC08C68F-037F-4CDA-8517-24E3BFD133D8}"/>
                </a:ext>
              </a:extLst>
            </p:cNvPr>
            <p:cNvPicPr>
              <a:picLocks noChangeAspect="1"/>
            </p:cNvPicPr>
            <p:nvPr/>
          </p:nvPicPr>
          <p:blipFill>
            <a:blip r:embed="rId2"/>
            <a:stretch>
              <a:fillRect/>
            </a:stretch>
          </p:blipFill>
          <p:spPr>
            <a:xfrm>
              <a:off x="3808823" y="2268858"/>
              <a:ext cx="4608389" cy="602494"/>
            </a:xfrm>
            <a:prstGeom prst="rect">
              <a:avLst/>
            </a:prstGeom>
          </p:spPr>
        </p:pic>
        <p:grpSp>
          <p:nvGrpSpPr>
            <p:cNvPr id="37" name="Group 36">
              <a:extLst>
                <a:ext uri="{FF2B5EF4-FFF2-40B4-BE49-F238E27FC236}">
                  <a16:creationId xmlns:a16="http://schemas.microsoft.com/office/drawing/2014/main" id="{3430D5E6-5F66-45ED-B7B4-66DE73BED625}"/>
                </a:ext>
              </a:extLst>
            </p:cNvPr>
            <p:cNvGrpSpPr/>
            <p:nvPr/>
          </p:nvGrpSpPr>
          <p:grpSpPr>
            <a:xfrm>
              <a:off x="1225515" y="3039927"/>
              <a:ext cx="9885789" cy="1987631"/>
              <a:chOff x="2258444" y="3230880"/>
              <a:chExt cx="7720116" cy="1552202"/>
            </a:xfrm>
          </p:grpSpPr>
          <p:cxnSp>
            <p:nvCxnSpPr>
              <p:cNvPr id="5" name="Straight Connector 4">
                <a:extLst>
                  <a:ext uri="{FF2B5EF4-FFF2-40B4-BE49-F238E27FC236}">
                    <a16:creationId xmlns:a16="http://schemas.microsoft.com/office/drawing/2014/main" id="{1212B0E7-7EC7-496F-8760-86DB68E594F7}"/>
                  </a:ext>
                </a:extLst>
              </p:cNvPr>
              <p:cNvCxnSpPr>
                <a:cxnSpLocks/>
              </p:cNvCxnSpPr>
              <p:nvPr/>
            </p:nvCxnSpPr>
            <p:spPr>
              <a:xfrm flipV="1">
                <a:off x="6068444" y="3230880"/>
                <a:ext cx="0" cy="978074"/>
              </a:xfrm>
              <a:prstGeom prst="line">
                <a:avLst/>
              </a:prstGeom>
              <a:ln/>
            </p:spPr>
            <p:style>
              <a:lnRef idx="2">
                <a:schemeClr val="dk1"/>
              </a:lnRef>
              <a:fillRef idx="0">
                <a:schemeClr val="dk1"/>
              </a:fillRef>
              <a:effectRef idx="1">
                <a:schemeClr val="dk1"/>
              </a:effectRef>
              <a:fontRef idx="minor">
                <a:schemeClr val="tx1"/>
              </a:fontRef>
            </p:style>
          </p:cxnSp>
          <p:pic>
            <p:nvPicPr>
              <p:cNvPr id="13" name="Picture 4">
                <a:extLst>
                  <a:ext uri="{FF2B5EF4-FFF2-40B4-BE49-F238E27FC236}">
                    <a16:creationId xmlns:a16="http://schemas.microsoft.com/office/drawing/2014/main" id="{3CEC8331-2E50-4EB5-A3C1-27F9D1C0D0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8444" y="4322766"/>
                <a:ext cx="1416623" cy="3836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0D2B6C82-0FBE-44C2-873F-8182B8F9DF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8644" y="4301361"/>
                <a:ext cx="1371599" cy="4169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ufp edge logo">
                <a:extLst>
                  <a:ext uri="{FF2B5EF4-FFF2-40B4-BE49-F238E27FC236}">
                    <a16:creationId xmlns:a16="http://schemas.microsoft.com/office/drawing/2014/main" id="{028CFE91-DE3F-4468-BADC-CD313A58E1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882" y="4315383"/>
                <a:ext cx="1066795" cy="4225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outdoor essentials logo">
                <a:extLst>
                  <a:ext uri="{FF2B5EF4-FFF2-40B4-BE49-F238E27FC236}">
                    <a16:creationId xmlns:a16="http://schemas.microsoft.com/office/drawing/2014/main" id="{32EAF4EE-B4C7-48B2-9A57-2F705F3511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0536" y="4340216"/>
                <a:ext cx="1476219" cy="44286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96AB5A1-19A8-46CC-A204-172E0E56ABE4}"/>
                  </a:ext>
                </a:extLst>
              </p:cNvPr>
              <p:cNvCxnSpPr>
                <a:cxnSpLocks/>
              </p:cNvCxnSpPr>
              <p:nvPr/>
            </p:nvCxnSpPr>
            <p:spPr>
              <a:xfrm>
                <a:off x="2985044" y="3755578"/>
                <a:ext cx="6302146" cy="0"/>
              </a:xfrm>
              <a:prstGeom prst="line">
                <a:avLst/>
              </a:prstGeom>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2B122079-BD48-4C93-AA81-F5841DF94851}"/>
                  </a:ext>
                </a:extLst>
              </p:cNvPr>
              <p:cNvCxnSpPr>
                <a:cxnSpLocks/>
              </p:cNvCxnSpPr>
              <p:nvPr/>
            </p:nvCxnSpPr>
            <p:spPr>
              <a:xfrm flipV="1">
                <a:off x="2989267" y="3744737"/>
                <a:ext cx="0" cy="453746"/>
              </a:xfrm>
              <a:prstGeom prst="line">
                <a:avLst/>
              </a:prstGeom>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70D2D9F-FBCD-4035-BFBF-7E02CE976BB9}"/>
                  </a:ext>
                </a:extLst>
              </p:cNvPr>
              <p:cNvCxnSpPr>
                <a:cxnSpLocks/>
              </p:cNvCxnSpPr>
              <p:nvPr/>
            </p:nvCxnSpPr>
            <p:spPr>
              <a:xfrm flipV="1">
                <a:off x="9284199" y="3765093"/>
                <a:ext cx="1" cy="457570"/>
              </a:xfrm>
              <a:prstGeom prst="line">
                <a:avLst/>
              </a:prstGeom>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C42031B-D19F-4407-8D5F-3074CA2BAC8A}"/>
                  </a:ext>
                </a:extLst>
              </p:cNvPr>
              <p:cNvCxnSpPr>
                <a:cxnSpLocks/>
              </p:cNvCxnSpPr>
              <p:nvPr/>
            </p:nvCxnSpPr>
            <p:spPr>
              <a:xfrm flipV="1">
                <a:off x="4547491" y="3755208"/>
                <a:ext cx="0" cy="453746"/>
              </a:xfrm>
              <a:prstGeom prst="line">
                <a:avLst/>
              </a:prstGeom>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CDEEDF00-E92E-4DBD-936D-0A55CEA37795}"/>
                  </a:ext>
                </a:extLst>
              </p:cNvPr>
              <p:cNvCxnSpPr>
                <a:cxnSpLocks/>
              </p:cNvCxnSpPr>
              <p:nvPr/>
            </p:nvCxnSpPr>
            <p:spPr>
              <a:xfrm flipV="1">
                <a:off x="7668646" y="3744737"/>
                <a:ext cx="0" cy="453746"/>
              </a:xfrm>
              <a:prstGeom prst="line">
                <a:avLst/>
              </a:prstGeom>
              <a:ln/>
            </p:spPr>
            <p:style>
              <a:lnRef idx="2">
                <a:schemeClr val="dk1"/>
              </a:lnRef>
              <a:fillRef idx="0">
                <a:schemeClr val="dk1"/>
              </a:fillRef>
              <a:effectRef idx="1">
                <a:schemeClr val="dk1"/>
              </a:effectRef>
              <a:fontRef idx="minor">
                <a:schemeClr val="tx1"/>
              </a:fontRef>
            </p:style>
          </p:cxnSp>
          <p:pic>
            <p:nvPicPr>
              <p:cNvPr id="1026" name="Picture 2" descr="Handprint Logo_Blue_RGB">
                <a:extLst>
                  <a:ext uri="{FF2B5EF4-FFF2-40B4-BE49-F238E27FC236}">
                    <a16:creationId xmlns:a16="http://schemas.microsoft.com/office/drawing/2014/main" id="{74F9F653-6F74-48F8-88BD-43B7AA542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5819" y="4404831"/>
                <a:ext cx="1382741" cy="25839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3" name="Title 1">
            <a:extLst>
              <a:ext uri="{FF2B5EF4-FFF2-40B4-BE49-F238E27FC236}">
                <a16:creationId xmlns:a16="http://schemas.microsoft.com/office/drawing/2014/main" id="{E6E5E888-96AD-45F6-ADA7-E8758C8DA700}"/>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UFP RETAIL SOLUTIONS BRANDS</a:t>
            </a:r>
          </a:p>
        </p:txBody>
      </p:sp>
      <p:cxnSp>
        <p:nvCxnSpPr>
          <p:cNvPr id="24" name="Straight Connector 23">
            <a:extLst>
              <a:ext uri="{FF2B5EF4-FFF2-40B4-BE49-F238E27FC236}">
                <a16:creationId xmlns:a16="http://schemas.microsoft.com/office/drawing/2014/main" id="{6D3C39E7-7F44-4DA7-8350-7764584BB820}"/>
              </a:ext>
            </a:extLst>
          </p:cNvPr>
          <p:cNvCxnSpPr>
            <a:cxnSpLocks/>
          </p:cNvCxnSpPr>
          <p:nvPr/>
        </p:nvCxnSpPr>
        <p:spPr>
          <a:xfrm>
            <a:off x="916193" y="1261984"/>
            <a:ext cx="11275807"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69294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NADRA &amp; CLMA</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7" y="1638300"/>
            <a:ext cx="10803510" cy="4709878"/>
          </a:xfrm>
        </p:spPr>
        <p:txBody>
          <a:bodyPr>
            <a:normAutofit/>
          </a:bodyPr>
          <a:lstStyle/>
          <a:p>
            <a:pPr marL="471170" marR="5080" lvl="1" indent="-285750">
              <a:lnSpc>
                <a:spcPct val="110000"/>
              </a:lnSpc>
              <a:spcBef>
                <a:spcPts val="0"/>
              </a:spcBef>
              <a:tabLst>
                <a:tab pos="472440" algn="l"/>
              </a:tabLst>
            </a:pPr>
            <a:r>
              <a:rPr lang="en-US" sz="2000" spc="-5" dirty="0">
                <a:cs typeface="Calibri"/>
              </a:rPr>
              <a:t>North American Deck and Railing Association – </a:t>
            </a:r>
            <a:r>
              <a:rPr lang="en-US" sz="2000" spc="-5" dirty="0">
                <a:cs typeface="Calibri"/>
                <a:hlinkClick r:id="rId3"/>
              </a:rPr>
              <a:t>www.nadra.org</a:t>
            </a:r>
            <a:endParaRPr lang="en-US" sz="2000" spc="-5" dirty="0">
              <a:cs typeface="Calibri"/>
            </a:endParaRPr>
          </a:p>
          <a:p>
            <a:pPr marL="185420" marR="5080" lvl="1" indent="0">
              <a:lnSpc>
                <a:spcPct val="110000"/>
              </a:lnSpc>
              <a:spcBef>
                <a:spcPts val="0"/>
              </a:spcBef>
              <a:buNone/>
              <a:tabLst>
                <a:tab pos="472440" algn="l"/>
              </a:tabLst>
            </a:pPr>
            <a:endParaRPr lang="en-US" sz="2000" spc="-5" dirty="0">
              <a:cs typeface="Calibri"/>
            </a:endParaRPr>
          </a:p>
          <a:p>
            <a:pPr marL="471170" marR="5080" lvl="1" indent="-285750">
              <a:lnSpc>
                <a:spcPct val="110000"/>
              </a:lnSpc>
              <a:spcBef>
                <a:spcPts val="0"/>
              </a:spcBef>
              <a:tabLst>
                <a:tab pos="472440" algn="l"/>
              </a:tabLst>
            </a:pPr>
            <a:r>
              <a:rPr lang="en-US" sz="2000" spc="-5" dirty="0">
                <a:cs typeface="Calibri"/>
              </a:rPr>
              <a:t>Composite Lumber Manufacturers Association – </a:t>
            </a:r>
            <a:r>
              <a:rPr lang="en-US" sz="2000" spc="-5" dirty="0">
                <a:cs typeface="Calibri"/>
                <a:hlinkClick r:id="rId4"/>
              </a:rPr>
              <a:t>www.compositelumber.org</a:t>
            </a:r>
            <a:endParaRPr lang="en-US" sz="2000" spc="-5" dirty="0">
              <a:cs typeface="Calibri"/>
            </a:endParaRPr>
          </a:p>
          <a:p>
            <a:pPr marL="471170" marR="5080" lvl="1" indent="-285750">
              <a:lnSpc>
                <a:spcPct val="110000"/>
              </a:lnSpc>
              <a:spcBef>
                <a:spcPts val="0"/>
              </a:spcBef>
              <a:tabLst>
                <a:tab pos="472440" algn="l"/>
              </a:tabLst>
            </a:pPr>
            <a:endParaRPr lang="en-US" sz="2000" spc="-5" dirty="0">
              <a:cs typeface="Calibri"/>
            </a:endParaRPr>
          </a:p>
        </p:txBody>
      </p:sp>
      <p:pic>
        <p:nvPicPr>
          <p:cNvPr id="5" name="Picture Placeholder 4">
            <a:extLst>
              <a:ext uri="{FF2B5EF4-FFF2-40B4-BE49-F238E27FC236}">
                <a16:creationId xmlns:a16="http://schemas.microsoft.com/office/drawing/2014/main" id="{49ECE7B1-9AA9-4ACF-8345-F331448FE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6767" b="23238"/>
          <a:stretch/>
        </p:blipFill>
        <p:spPr>
          <a:xfrm>
            <a:off x="2182067" y="3052105"/>
            <a:ext cx="7827865" cy="32960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8206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INTERTEK</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7" y="1638300"/>
            <a:ext cx="10803510" cy="4709878"/>
          </a:xfrm>
        </p:spPr>
        <p:txBody>
          <a:bodyPr>
            <a:normAutofit/>
          </a:bodyPr>
          <a:lstStyle/>
          <a:p>
            <a:pPr marL="471170" marR="5080" lvl="1" indent="-285750">
              <a:lnSpc>
                <a:spcPct val="110000"/>
              </a:lnSpc>
              <a:spcBef>
                <a:spcPts val="0"/>
              </a:spcBef>
              <a:tabLst>
                <a:tab pos="472440" algn="l"/>
              </a:tabLst>
            </a:pPr>
            <a:r>
              <a:rPr lang="en-US" sz="2000" spc="-5" dirty="0">
                <a:cs typeface="Calibri"/>
                <a:hlinkClick r:id="rId3">
                  <a:extLst>
                    <a:ext uri="{A12FA001-AC4F-418D-AE19-62706E023703}">
                      <ahyp:hlinkClr xmlns:ahyp="http://schemas.microsoft.com/office/drawing/2018/hyperlinkcolor" val="tx"/>
                    </a:ext>
                  </a:extLst>
                </a:hlinkClick>
              </a:rPr>
              <a:t>www.intertek.com/building/deck-fence-rail</a:t>
            </a:r>
            <a:endParaRPr lang="en-US" sz="2000" spc="-5" dirty="0">
              <a:cs typeface="Calibri"/>
            </a:endParaRPr>
          </a:p>
          <a:p>
            <a:pPr marL="185420" marR="5080" lvl="1" indent="0">
              <a:lnSpc>
                <a:spcPct val="110000"/>
              </a:lnSpc>
              <a:spcBef>
                <a:spcPts val="0"/>
              </a:spcBef>
              <a:buClr>
                <a:srgbClr val="00B0F0"/>
              </a:buClr>
              <a:buNone/>
              <a:tabLst>
                <a:tab pos="472440" algn="l"/>
              </a:tabLst>
            </a:pPr>
            <a:endParaRPr lang="en-US" sz="2000" spc="-5" dirty="0">
              <a:cs typeface="Calibri"/>
            </a:endParaRPr>
          </a:p>
          <a:p>
            <a:pPr marL="471170" marR="5080" lvl="1" indent="-285750">
              <a:lnSpc>
                <a:spcPct val="110000"/>
              </a:lnSpc>
              <a:spcBef>
                <a:spcPts val="0"/>
              </a:spcBef>
              <a:tabLst>
                <a:tab pos="472440" algn="l"/>
              </a:tabLst>
            </a:pPr>
            <a:r>
              <a:rPr lang="en-US" sz="2000" spc="-5" dirty="0">
                <a:cs typeface="Calibri"/>
              </a:rPr>
              <a:t>Intertek validates decking and rail system design and material selection: </a:t>
            </a:r>
          </a:p>
          <a:p>
            <a:pPr marL="928370" marR="5080" lvl="2" indent="-285750">
              <a:lnSpc>
                <a:spcPct val="110000"/>
              </a:lnSpc>
              <a:spcBef>
                <a:spcPts val="0"/>
              </a:spcBef>
              <a:tabLst>
                <a:tab pos="472440" algn="l"/>
              </a:tabLst>
            </a:pPr>
            <a:endParaRPr lang="en-US" sz="1600" spc="-5" dirty="0">
              <a:cs typeface="Calibri"/>
            </a:endParaRPr>
          </a:p>
          <a:p>
            <a:pPr marL="928370" marR="5080" lvl="2" indent="-285750">
              <a:lnSpc>
                <a:spcPct val="110000"/>
              </a:lnSpc>
              <a:spcBef>
                <a:spcPts val="0"/>
              </a:spcBef>
              <a:tabLst>
                <a:tab pos="472440" algn="l"/>
              </a:tabLst>
            </a:pPr>
            <a:r>
              <a:rPr lang="en-US" sz="1600" spc="-5" dirty="0">
                <a:cs typeface="Calibri"/>
              </a:rPr>
              <a:t>Safety testing to the most applicable ICC-ES acceptance criteria and building code requirements</a:t>
            </a:r>
          </a:p>
          <a:p>
            <a:pPr marL="928370" marR="5080" lvl="2" indent="-285750">
              <a:lnSpc>
                <a:spcPct val="150000"/>
              </a:lnSpc>
              <a:spcBef>
                <a:spcPts val="0"/>
              </a:spcBef>
              <a:tabLst>
                <a:tab pos="472440" algn="l"/>
              </a:tabLst>
            </a:pPr>
            <a:r>
              <a:rPr lang="en-US" sz="1600" spc="-5" dirty="0">
                <a:cs typeface="Calibri"/>
              </a:rPr>
              <a:t>Performance testing of building materials</a:t>
            </a:r>
          </a:p>
          <a:p>
            <a:pPr marL="928370" marR="5080" lvl="2" indent="-285750">
              <a:lnSpc>
                <a:spcPct val="150000"/>
              </a:lnSpc>
              <a:spcBef>
                <a:spcPts val="0"/>
              </a:spcBef>
              <a:tabLst>
                <a:tab pos="472440" algn="l"/>
              </a:tabLst>
            </a:pPr>
            <a:r>
              <a:rPr lang="en-US" sz="1600" spc="-5" dirty="0">
                <a:cs typeface="Calibri"/>
              </a:rPr>
              <a:t>Certification to qualify building products for industry – recognized certification programs </a:t>
            </a:r>
          </a:p>
          <a:p>
            <a:pPr marL="471170" marR="5080" lvl="1" indent="-285750">
              <a:lnSpc>
                <a:spcPct val="110000"/>
              </a:lnSpc>
              <a:spcBef>
                <a:spcPts val="0"/>
              </a:spcBef>
              <a:tabLst>
                <a:tab pos="472440" algn="l"/>
              </a:tabLst>
            </a:pPr>
            <a:endParaRPr lang="en-US" sz="2000" spc="-5" dirty="0">
              <a:cs typeface="Calibri"/>
            </a:endParaRPr>
          </a:p>
        </p:txBody>
      </p:sp>
      <p:pic>
        <p:nvPicPr>
          <p:cNvPr id="6" name="Picture 5">
            <a:extLst>
              <a:ext uri="{FF2B5EF4-FFF2-40B4-BE49-F238E27FC236}">
                <a16:creationId xmlns:a16="http://schemas.microsoft.com/office/drawing/2014/main" id="{811BCA64-A219-47FE-B053-C132F9FF4046}"/>
              </a:ext>
            </a:extLst>
          </p:cNvPr>
          <p:cNvPicPr>
            <a:picLocks noChangeAspect="1"/>
          </p:cNvPicPr>
          <p:nvPr/>
        </p:nvPicPr>
        <p:blipFill>
          <a:blip r:embed="rId4"/>
          <a:stretch>
            <a:fillRect/>
          </a:stretch>
        </p:blipFill>
        <p:spPr>
          <a:xfrm>
            <a:off x="7865928" y="4502387"/>
            <a:ext cx="3468524" cy="1434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3248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PFS-TECO</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7" y="1638300"/>
            <a:ext cx="7588362" cy="4709878"/>
          </a:xfrm>
        </p:spPr>
        <p:txBody>
          <a:bodyPr>
            <a:normAutofit/>
          </a:bodyPr>
          <a:lstStyle/>
          <a:p>
            <a:pPr marL="471170" marR="5080" lvl="1" indent="-285750">
              <a:lnSpc>
                <a:spcPct val="110000"/>
              </a:lnSpc>
              <a:spcBef>
                <a:spcPts val="0"/>
              </a:spcBef>
              <a:tabLst>
                <a:tab pos="472440" algn="l"/>
              </a:tabLst>
            </a:pPr>
            <a:r>
              <a:rPr lang="en-US" sz="3200" spc="-5" dirty="0">
                <a:cs typeface="Calibri"/>
                <a:hlinkClick r:id="rId3">
                  <a:extLst>
                    <a:ext uri="{A12FA001-AC4F-418D-AE19-62706E023703}">
                      <ahyp:hlinkClr xmlns:ahyp="http://schemas.microsoft.com/office/drawing/2018/hyperlinkcolor" val="tx"/>
                    </a:ext>
                  </a:extLst>
                </a:hlinkClick>
              </a:rPr>
              <a:t>www.pfsteco.com/building-products</a:t>
            </a:r>
            <a:r>
              <a:rPr lang="en-US" sz="3200" spc="-5" dirty="0">
                <a:cs typeface="Calibri"/>
              </a:rPr>
              <a:t> </a:t>
            </a:r>
          </a:p>
          <a:p>
            <a:pPr marL="471170" marR="5080" lvl="1" indent="-285750">
              <a:lnSpc>
                <a:spcPct val="110000"/>
              </a:lnSpc>
              <a:spcBef>
                <a:spcPts val="0"/>
              </a:spcBef>
              <a:tabLst>
                <a:tab pos="472440" algn="l"/>
              </a:tabLst>
            </a:pPr>
            <a:endParaRPr lang="en-US" sz="3200" spc="-5" dirty="0">
              <a:cs typeface="Calibri"/>
            </a:endParaRPr>
          </a:p>
          <a:p>
            <a:pPr marL="471170" marR="5080" lvl="1" indent="-285750">
              <a:lnSpc>
                <a:spcPct val="110000"/>
              </a:lnSpc>
              <a:spcBef>
                <a:spcPts val="0"/>
              </a:spcBef>
              <a:tabLst>
                <a:tab pos="472440" algn="l"/>
              </a:tabLst>
            </a:pPr>
            <a:r>
              <a:rPr lang="en-US" sz="3200" spc="-5" dirty="0">
                <a:cs typeface="Calibri"/>
              </a:rPr>
              <a:t>Among issues tested and services provided are: </a:t>
            </a:r>
          </a:p>
          <a:p>
            <a:pPr marL="928370" marR="5080" lvl="2" indent="-285750">
              <a:lnSpc>
                <a:spcPct val="110000"/>
              </a:lnSpc>
              <a:spcBef>
                <a:spcPts val="0"/>
              </a:spcBef>
              <a:tabLst>
                <a:tab pos="472440" algn="l"/>
              </a:tabLst>
            </a:pPr>
            <a:endParaRPr lang="en-US" sz="800" spc="-5" dirty="0">
              <a:cs typeface="Calibri"/>
            </a:endParaRPr>
          </a:p>
          <a:p>
            <a:pPr marL="928370" marR="5080" lvl="2" indent="-285750">
              <a:lnSpc>
                <a:spcPct val="110000"/>
              </a:lnSpc>
              <a:spcBef>
                <a:spcPts val="0"/>
              </a:spcBef>
              <a:tabLst>
                <a:tab pos="472440" algn="l"/>
              </a:tabLst>
            </a:pPr>
            <a:r>
              <a:rPr lang="en-US" sz="2400" spc="-5" dirty="0">
                <a:cs typeface="Calibri"/>
              </a:rPr>
              <a:t>Building components</a:t>
            </a:r>
          </a:p>
          <a:p>
            <a:pPr marL="928370" marR="5080" lvl="2" indent="-285750">
              <a:lnSpc>
                <a:spcPct val="110000"/>
              </a:lnSpc>
              <a:spcBef>
                <a:spcPts val="0"/>
              </a:spcBef>
              <a:tabLst>
                <a:tab pos="472440" algn="l"/>
              </a:tabLst>
            </a:pPr>
            <a:r>
              <a:rPr lang="en-US" sz="2400" spc="-5" dirty="0">
                <a:cs typeface="Calibri"/>
              </a:rPr>
              <a:t>Engineered wood products</a:t>
            </a:r>
          </a:p>
          <a:p>
            <a:pPr marL="928370" marR="5080" lvl="2" indent="-285750">
              <a:lnSpc>
                <a:spcPct val="110000"/>
              </a:lnSpc>
              <a:spcBef>
                <a:spcPts val="0"/>
              </a:spcBef>
              <a:tabLst>
                <a:tab pos="472440" algn="l"/>
              </a:tabLst>
            </a:pPr>
            <a:r>
              <a:rPr lang="en-US" sz="2400" spc="-5" dirty="0">
                <a:cs typeface="Calibri"/>
              </a:rPr>
              <a:t>Formaldehyde certification</a:t>
            </a:r>
          </a:p>
          <a:p>
            <a:pPr marL="928370" marR="5080" lvl="2" indent="-285750">
              <a:lnSpc>
                <a:spcPct val="110000"/>
              </a:lnSpc>
              <a:spcBef>
                <a:spcPts val="0"/>
              </a:spcBef>
              <a:tabLst>
                <a:tab pos="472440" algn="l"/>
              </a:tabLst>
            </a:pPr>
            <a:r>
              <a:rPr lang="en-US" sz="2400" spc="-5" dirty="0">
                <a:cs typeface="Calibri"/>
              </a:rPr>
              <a:t>Code compliance testing and reporting </a:t>
            </a:r>
          </a:p>
          <a:p>
            <a:pPr marL="471170" marR="5080" lvl="1" indent="-285750">
              <a:lnSpc>
                <a:spcPct val="110000"/>
              </a:lnSpc>
              <a:spcBef>
                <a:spcPts val="0"/>
              </a:spcBef>
              <a:tabLst>
                <a:tab pos="472440" algn="l"/>
              </a:tabLst>
            </a:pPr>
            <a:endParaRPr lang="en-US" sz="2000" spc="-5" dirty="0">
              <a:cs typeface="Calibri"/>
            </a:endParaRPr>
          </a:p>
        </p:txBody>
      </p:sp>
      <p:pic>
        <p:nvPicPr>
          <p:cNvPr id="5" name="Picture 4">
            <a:extLst>
              <a:ext uri="{FF2B5EF4-FFF2-40B4-BE49-F238E27FC236}">
                <a16:creationId xmlns:a16="http://schemas.microsoft.com/office/drawing/2014/main" id="{B0AA755C-E320-48C5-AA11-26EF21E35CF2}"/>
              </a:ext>
            </a:extLst>
          </p:cNvPr>
          <p:cNvPicPr>
            <a:picLocks noChangeAspect="1"/>
          </p:cNvPicPr>
          <p:nvPr/>
        </p:nvPicPr>
        <p:blipFill>
          <a:blip r:embed="rId4"/>
          <a:stretch>
            <a:fillRect/>
          </a:stretch>
        </p:blipFill>
        <p:spPr>
          <a:xfrm>
            <a:off x="8273845" y="2683842"/>
            <a:ext cx="3215148" cy="29137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821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NTA, INC. &amp; ASTM</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6" y="1638300"/>
            <a:ext cx="10405305" cy="4709878"/>
          </a:xfrm>
        </p:spPr>
        <p:txBody>
          <a:bodyPr>
            <a:normAutofit fontScale="85000" lnSpcReduction="10000"/>
          </a:bodyPr>
          <a:lstStyle/>
          <a:p>
            <a:pPr marL="185420" marR="5080" lvl="1" indent="0">
              <a:lnSpc>
                <a:spcPct val="110000"/>
              </a:lnSpc>
              <a:spcBef>
                <a:spcPts val="0"/>
              </a:spcBef>
              <a:buNone/>
              <a:tabLst>
                <a:tab pos="472440" algn="l"/>
              </a:tabLst>
            </a:pPr>
            <a:r>
              <a:rPr lang="en-US" sz="2800" b="1" spc="-15" dirty="0">
                <a:solidFill>
                  <a:schemeClr val="accent1">
                    <a:lumMod val="50000"/>
                  </a:schemeClr>
                </a:solidFill>
                <a:latin typeface="Avenir Next LT Pro" panose="020B0504020202020204" pitchFamily="34" charset="0"/>
                <a:cs typeface="Calibri"/>
              </a:rPr>
              <a:t>NTA (</a:t>
            </a:r>
            <a:r>
              <a:rPr lang="en-US" sz="2800" b="1" spc="-15" dirty="0">
                <a:solidFill>
                  <a:schemeClr val="accent1">
                    <a:lumMod val="50000"/>
                  </a:schemeClr>
                </a:solidFill>
                <a:latin typeface="Avenir Next LT Pro" panose="020B0504020202020204" pitchFamily="34" charset="0"/>
                <a:cs typeface="Calibri"/>
                <a:hlinkClick r:id="rId3">
                  <a:extLst>
                    <a:ext uri="{A12FA001-AC4F-418D-AE19-62706E023703}">
                      <ahyp:hlinkClr xmlns:ahyp="http://schemas.microsoft.com/office/drawing/2018/hyperlinkcolor" val="tx"/>
                    </a:ext>
                  </a:extLst>
                </a:hlinkClick>
              </a:rPr>
              <a:t>www.ntainc.com</a:t>
            </a:r>
            <a:r>
              <a:rPr lang="en-US" sz="2800" b="1" spc="-15" dirty="0">
                <a:solidFill>
                  <a:schemeClr val="accent1">
                    <a:lumMod val="50000"/>
                  </a:schemeClr>
                </a:solidFill>
                <a:latin typeface="Avenir Next LT Pro" panose="020B0504020202020204" pitchFamily="34" charset="0"/>
                <a:cs typeface="Calibri"/>
              </a:rPr>
              <a:t>) provides the following services:</a:t>
            </a:r>
          </a:p>
          <a:p>
            <a:pPr marL="928370" marR="5080" lvl="2" indent="-285750">
              <a:lnSpc>
                <a:spcPct val="110000"/>
              </a:lnSpc>
              <a:spcBef>
                <a:spcPts val="0"/>
              </a:spcBef>
              <a:tabLst>
                <a:tab pos="472440" algn="l"/>
              </a:tabLst>
            </a:pPr>
            <a:r>
              <a:rPr lang="en-US" sz="2800" spc="-5" dirty="0">
                <a:cs typeface="Calibri"/>
              </a:rPr>
              <a:t>Third-Party inspection for commercial and residential construction</a:t>
            </a:r>
          </a:p>
          <a:p>
            <a:pPr marL="928370" marR="5080" lvl="2" indent="-285750">
              <a:lnSpc>
                <a:spcPct val="110000"/>
              </a:lnSpc>
              <a:spcBef>
                <a:spcPts val="0"/>
              </a:spcBef>
              <a:tabLst>
                <a:tab pos="472440" algn="l"/>
              </a:tabLst>
            </a:pPr>
            <a:r>
              <a:rPr lang="en-US" sz="2800" spc="-5" dirty="0">
                <a:cs typeface="Calibri"/>
              </a:rPr>
              <a:t>Certification verifying product compliance to standards and conformity to code</a:t>
            </a:r>
          </a:p>
          <a:p>
            <a:pPr marL="928370" marR="5080" lvl="2" indent="-285750">
              <a:lnSpc>
                <a:spcPct val="110000"/>
              </a:lnSpc>
              <a:spcBef>
                <a:spcPts val="0"/>
              </a:spcBef>
              <a:tabLst>
                <a:tab pos="472440" algn="l"/>
              </a:tabLst>
            </a:pPr>
            <a:r>
              <a:rPr lang="en-US" sz="2800" spc="-5" dirty="0">
                <a:cs typeface="Calibri"/>
              </a:rPr>
              <a:t>Third-party testing &amp; evaluation of building products </a:t>
            </a:r>
          </a:p>
          <a:p>
            <a:pPr marL="471170" marR="5080" lvl="1" indent="-285750">
              <a:lnSpc>
                <a:spcPct val="110000"/>
              </a:lnSpc>
              <a:spcBef>
                <a:spcPts val="0"/>
              </a:spcBef>
              <a:tabLst>
                <a:tab pos="472440" algn="l"/>
              </a:tabLst>
            </a:pPr>
            <a:endParaRPr lang="en-US" sz="3200" spc="-5" dirty="0">
              <a:cs typeface="Calibri"/>
            </a:endParaRPr>
          </a:p>
          <a:p>
            <a:pPr marL="185420" marR="5080" lvl="1" indent="0">
              <a:lnSpc>
                <a:spcPct val="110000"/>
              </a:lnSpc>
              <a:spcBef>
                <a:spcPts val="0"/>
              </a:spcBef>
              <a:buNone/>
              <a:tabLst>
                <a:tab pos="472440" algn="l"/>
              </a:tabLst>
            </a:pPr>
            <a:r>
              <a:rPr lang="en-US" sz="3300" b="1" spc="-15" dirty="0">
                <a:solidFill>
                  <a:schemeClr val="accent1">
                    <a:lumMod val="50000"/>
                  </a:schemeClr>
                </a:solidFill>
                <a:latin typeface="Avenir Next LT Pro" panose="020B0504020202020204" pitchFamily="34" charset="0"/>
                <a:cs typeface="Calibri"/>
              </a:rPr>
              <a:t>American Society for Testing &amp; Materials (ASTM) </a:t>
            </a:r>
            <a:r>
              <a:rPr lang="en-US" sz="3200" b="1" spc="-5" dirty="0">
                <a:cs typeface="Calibri"/>
              </a:rPr>
              <a:t>- </a:t>
            </a:r>
            <a:r>
              <a:rPr lang="en-US" sz="3200" b="1" spc="-5" dirty="0">
                <a:cs typeface="Calibri"/>
                <a:hlinkClick r:id="rId4">
                  <a:extLst>
                    <a:ext uri="{A12FA001-AC4F-418D-AE19-62706E023703}">
                      <ahyp:hlinkClr xmlns:ahyp="http://schemas.microsoft.com/office/drawing/2018/hyperlinkcolor" val="tx"/>
                    </a:ext>
                  </a:extLst>
                </a:hlinkClick>
              </a:rPr>
              <a:t>www.astm.org</a:t>
            </a:r>
            <a:r>
              <a:rPr lang="en-US" sz="3200" b="1" spc="-5" dirty="0">
                <a:cs typeface="Calibri"/>
              </a:rPr>
              <a:t> </a:t>
            </a:r>
            <a:endParaRPr lang="en-US" sz="3300" b="1" spc="-15" dirty="0">
              <a:solidFill>
                <a:schemeClr val="accent1">
                  <a:lumMod val="50000"/>
                </a:schemeClr>
              </a:solidFill>
              <a:latin typeface="Avenir Next LT Pro" panose="020B0504020202020204" pitchFamily="34" charset="0"/>
              <a:cs typeface="Calibri"/>
            </a:endParaRPr>
          </a:p>
          <a:p>
            <a:pPr marL="928370" marR="5080" lvl="2" indent="-285750">
              <a:lnSpc>
                <a:spcPct val="110000"/>
              </a:lnSpc>
              <a:spcBef>
                <a:spcPts val="0"/>
              </a:spcBef>
              <a:tabLst>
                <a:tab pos="472440" algn="l"/>
              </a:tabLst>
            </a:pPr>
            <a:r>
              <a:rPr lang="en-US" sz="2800" spc="-5" dirty="0">
                <a:cs typeface="Calibri"/>
              </a:rPr>
              <a:t>ASTM D 7032-08 establishes performance ratings for wood-plastic composite deck boards and guardrail systems, guards or handrails.</a:t>
            </a:r>
          </a:p>
          <a:p>
            <a:pPr marL="928370" marR="5080" lvl="2" indent="-285750">
              <a:lnSpc>
                <a:spcPct val="110000"/>
              </a:lnSpc>
              <a:spcBef>
                <a:spcPts val="0"/>
              </a:spcBef>
              <a:tabLst>
                <a:tab pos="472440" algn="l"/>
              </a:tabLst>
            </a:pPr>
            <a:r>
              <a:rPr lang="en-US" sz="2800" spc="-5" dirty="0">
                <a:cs typeface="Calibri"/>
              </a:rPr>
              <a:t>The industry also looks to AC174 for deck board span ratings and guardrail systems used in exterior residential applications. </a:t>
            </a:r>
          </a:p>
          <a:p>
            <a:pPr marL="471170" marR="5080" lvl="1" indent="-285750">
              <a:lnSpc>
                <a:spcPct val="110000"/>
              </a:lnSpc>
              <a:spcBef>
                <a:spcPts val="0"/>
              </a:spcBef>
              <a:tabLst>
                <a:tab pos="472440" algn="l"/>
              </a:tabLst>
            </a:pPr>
            <a:endParaRPr lang="en-US" sz="2000" spc="-5" dirty="0">
              <a:cs typeface="Calibri"/>
            </a:endParaRPr>
          </a:p>
        </p:txBody>
      </p:sp>
    </p:spTree>
    <p:extLst>
      <p:ext uri="{BB962C8B-B14F-4D97-AF65-F5344CB8AC3E}">
        <p14:creationId xmlns:p14="http://schemas.microsoft.com/office/powerpoint/2010/main" val="1595391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SUMMARY</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6" y="1638300"/>
            <a:ext cx="5974234" cy="4659261"/>
          </a:xfrm>
        </p:spPr>
        <p:txBody>
          <a:bodyPr>
            <a:normAutofit fontScale="70000" lnSpcReduction="20000"/>
          </a:bodyPr>
          <a:lstStyle/>
          <a:p>
            <a:pPr>
              <a:lnSpc>
                <a:spcPct val="120000"/>
              </a:lnSpc>
            </a:pPr>
            <a:r>
              <a:rPr lang="en-US" sz="2300" dirty="0"/>
              <a:t>Relatively new to the marketplace, composite decking is an innovative, continually evolving material that outperforms traditional wood in key areas including sustainability, safety, durability, and broader selection of style options.  </a:t>
            </a:r>
          </a:p>
          <a:p>
            <a:pPr>
              <a:lnSpc>
                <a:spcPct val="120000"/>
              </a:lnSpc>
            </a:pPr>
            <a:endParaRPr lang="en-US" sz="2300" dirty="0"/>
          </a:p>
          <a:p>
            <a:pPr>
              <a:lnSpc>
                <a:spcPct val="120000"/>
              </a:lnSpc>
            </a:pPr>
            <a:r>
              <a:rPr lang="en-US" sz="2300" dirty="0"/>
              <a:t>Because composite decking is low-maintenance and less prone than alternative materials to fading, splitting, rotting, and replacement requirements, it is ultimately a more cost-effective and high-value choice. </a:t>
            </a:r>
          </a:p>
          <a:p>
            <a:pPr>
              <a:lnSpc>
                <a:spcPct val="120000"/>
              </a:lnSpc>
            </a:pPr>
            <a:endParaRPr lang="en-US" sz="2300" dirty="0"/>
          </a:p>
          <a:p>
            <a:pPr>
              <a:lnSpc>
                <a:spcPct val="120000"/>
              </a:lnSpc>
            </a:pPr>
            <a:r>
              <a:rPr lang="en-US" sz="2300" dirty="0"/>
              <a:t>By following best practices in construction and specifying composite deck products that are both code compliant as well as tested and verified for safety and performance, contractors ensure client safety and satisfaction over the life of a project.</a:t>
            </a:r>
          </a:p>
          <a:p>
            <a:pPr marL="471170" marR="5080" lvl="1" indent="-285750">
              <a:lnSpc>
                <a:spcPct val="110000"/>
              </a:lnSpc>
              <a:spcBef>
                <a:spcPts val="0"/>
              </a:spcBef>
              <a:tabLst>
                <a:tab pos="472440" algn="l"/>
              </a:tabLst>
            </a:pPr>
            <a:endParaRPr lang="en-US" sz="2000" spc="-5" dirty="0">
              <a:cs typeface="Calibri"/>
            </a:endParaRPr>
          </a:p>
        </p:txBody>
      </p:sp>
      <p:pic>
        <p:nvPicPr>
          <p:cNvPr id="8" name="Picture 7" descr="A picture containing outdoor, wooden, paving&#10;&#10;Description automatically generated">
            <a:extLst>
              <a:ext uri="{FF2B5EF4-FFF2-40B4-BE49-F238E27FC236}">
                <a16:creationId xmlns:a16="http://schemas.microsoft.com/office/drawing/2014/main" id="{6A6D172E-740E-4982-B88A-C3CCA835AE36}"/>
              </a:ext>
            </a:extLst>
          </p:cNvPr>
          <p:cNvPicPr>
            <a:picLocks noChangeAspect="1"/>
          </p:cNvPicPr>
          <p:nvPr/>
        </p:nvPicPr>
        <p:blipFill rotWithShape="1">
          <a:blip r:embed="rId3">
            <a:extLst>
              <a:ext uri="{28A0092B-C50C-407E-A947-70E740481C1C}">
                <a14:useLocalDpi xmlns:a14="http://schemas.microsoft.com/office/drawing/2010/main" val="0"/>
              </a:ext>
            </a:extLst>
          </a:blip>
          <a:srcRect l="10842"/>
          <a:stretch/>
        </p:blipFill>
        <p:spPr>
          <a:xfrm>
            <a:off x="7300451" y="0"/>
            <a:ext cx="4891549" cy="6858000"/>
          </a:xfrm>
          <a:prstGeom prst="rect">
            <a:avLst/>
          </a:prstGeom>
        </p:spPr>
      </p:pic>
    </p:spTree>
    <p:extLst>
      <p:ext uri="{BB962C8B-B14F-4D97-AF65-F5344CB8AC3E}">
        <p14:creationId xmlns:p14="http://schemas.microsoft.com/office/powerpoint/2010/main" val="577099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r>
              <a:rPr lang="en-US" dirty="0">
                <a:solidFill>
                  <a:schemeClr val="tx1">
                    <a:lumMod val="65000"/>
                    <a:lumOff val="35000"/>
                  </a:schemeClr>
                </a:solidFill>
              </a:rPr>
              <a:t>THANK YOU</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6" y="1638300"/>
            <a:ext cx="10302065" cy="4709878"/>
          </a:xfrm>
        </p:spPr>
        <p:txBody>
          <a:bodyPr>
            <a:normAutofit/>
          </a:bodyPr>
          <a:lstStyle/>
          <a:p>
            <a:pPr marL="0" marR="5080" lvl="1" indent="0">
              <a:lnSpc>
                <a:spcPct val="150000"/>
              </a:lnSpc>
              <a:spcBef>
                <a:spcPts val="0"/>
              </a:spcBef>
              <a:buNone/>
            </a:pPr>
            <a:r>
              <a:rPr lang="en-US" sz="3200" b="1" spc="-15" dirty="0">
                <a:solidFill>
                  <a:schemeClr val="accent1">
                    <a:lumMod val="50000"/>
                  </a:schemeClr>
                </a:solidFill>
                <a:latin typeface="Avenir Next LT Pro" panose="020B0504020202020204" pitchFamily="34" charset="0"/>
                <a:cs typeface="Calibri"/>
              </a:rPr>
              <a:t>This concludes the continuing education unit. </a:t>
            </a:r>
          </a:p>
          <a:p>
            <a:pPr marL="0" indent="0">
              <a:lnSpc>
                <a:spcPct val="150000"/>
              </a:lnSpc>
              <a:buNone/>
            </a:pPr>
            <a:r>
              <a:rPr lang="en-US" sz="3200" dirty="0"/>
              <a:t>Thank you for your time. </a:t>
            </a:r>
          </a:p>
          <a:p>
            <a:pPr marL="0" indent="0">
              <a:lnSpc>
                <a:spcPct val="150000"/>
              </a:lnSpc>
              <a:buNone/>
            </a:pPr>
            <a:r>
              <a:rPr lang="en-US" sz="3200" dirty="0"/>
              <a:t>For more information, go to: </a:t>
            </a:r>
          </a:p>
          <a:p>
            <a:pPr marL="0" indent="0">
              <a:lnSpc>
                <a:spcPct val="150000"/>
              </a:lnSpc>
              <a:buNone/>
            </a:pPr>
            <a:r>
              <a:rPr lang="en-US" sz="3200" dirty="0">
                <a:hlinkClick r:id="rId3"/>
              </a:rPr>
              <a:t>www.Deckorators.com</a:t>
            </a:r>
            <a:endParaRPr lang="en-US" sz="3200" dirty="0"/>
          </a:p>
          <a:p>
            <a:pPr marL="471170" marR="5080" lvl="1" indent="-285750">
              <a:lnSpc>
                <a:spcPct val="110000"/>
              </a:lnSpc>
              <a:spcBef>
                <a:spcPts val="0"/>
              </a:spcBef>
              <a:tabLst>
                <a:tab pos="472440" algn="l"/>
              </a:tabLst>
            </a:pPr>
            <a:endParaRPr lang="en-US" sz="2000" spc="-5" dirty="0">
              <a:cs typeface="Calibri"/>
            </a:endParaRPr>
          </a:p>
        </p:txBody>
      </p:sp>
      <p:pic>
        <p:nvPicPr>
          <p:cNvPr id="6" name="Picture 2" descr="http://www.deckorators.com/~/media/deckorators/lifestyles/deckorators%20logo%20tag.png?h=163&amp;la=en&amp;w=600">
            <a:extLst>
              <a:ext uri="{FF2B5EF4-FFF2-40B4-BE49-F238E27FC236}">
                <a16:creationId xmlns:a16="http://schemas.microsoft.com/office/drawing/2014/main" id="{D61D208A-1A95-49AE-8812-3471FCF09C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91458" y="4894815"/>
            <a:ext cx="3761560" cy="102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9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56875BD-D9AC-4D15-B1D1-6CB801FC2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642" y="2297932"/>
            <a:ext cx="2844896" cy="770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C5781F-DBEA-4D6C-BE1F-F8CDD89EE0EA}"/>
              </a:ext>
            </a:extLst>
          </p:cNvPr>
          <p:cNvSpPr txBox="1"/>
          <p:nvPr/>
        </p:nvSpPr>
        <p:spPr>
          <a:xfrm>
            <a:off x="909141" y="3568464"/>
            <a:ext cx="3300614" cy="1292662"/>
          </a:xfrm>
          <a:prstGeom prst="rect">
            <a:avLst/>
          </a:prstGeom>
          <a:noFill/>
        </p:spPr>
        <p:txBody>
          <a:bodyPr wrap="square" rtlCol="0">
            <a:spAutoFit/>
          </a:bodyPr>
          <a:lstStyle/>
          <a:p>
            <a:pPr algn="l">
              <a:buFont typeface="Arial" panose="020B0604020202020204" pitchFamily="34" charset="0"/>
              <a:buChar char="•"/>
            </a:pPr>
            <a:r>
              <a:rPr lang="en-US" sz="1200" b="0" i="0" dirty="0">
                <a:solidFill>
                  <a:srgbClr val="333333"/>
                </a:solidFill>
                <a:effectLst/>
                <a:latin typeface="Avenir Next LT Pro" panose="020B0504020202020204" pitchFamily="34" charset="0"/>
              </a:rPr>
              <a:t> Mineral Based Composite (MBC) Decking </a:t>
            </a:r>
          </a:p>
          <a:p>
            <a:pPr algn="l">
              <a:buFont typeface="Arial" panose="020B0604020202020204" pitchFamily="34" charset="0"/>
              <a:buChar char="•"/>
            </a:pPr>
            <a:endParaRPr lang="en-US" sz="1200" b="0" i="0" dirty="0">
              <a:solidFill>
                <a:srgbClr val="333333"/>
              </a:solidFill>
              <a:effectLst/>
              <a:latin typeface="Avenir Next LT Pro" panose="020B0504020202020204" pitchFamily="34" charset="0"/>
            </a:endParaRPr>
          </a:p>
          <a:p>
            <a:pPr algn="l">
              <a:buFont typeface="Arial" panose="020B0604020202020204" pitchFamily="34" charset="0"/>
              <a:buChar char="•"/>
            </a:pPr>
            <a:r>
              <a:rPr lang="en-US" sz="1200" b="0" i="0" dirty="0">
                <a:solidFill>
                  <a:srgbClr val="333333"/>
                </a:solidFill>
                <a:effectLst/>
                <a:latin typeface="Avenir Next LT Pro" panose="020B0504020202020204" pitchFamily="34" charset="0"/>
              </a:rPr>
              <a:t> Wood Plastic Composite (WPC) Decking </a:t>
            </a:r>
          </a:p>
          <a:p>
            <a:pPr algn="l">
              <a:buFont typeface="Arial" panose="020B0604020202020204" pitchFamily="34" charset="0"/>
              <a:buChar char="•"/>
            </a:pPr>
            <a:endParaRPr lang="en-US" sz="1200" b="0" i="0" dirty="0">
              <a:solidFill>
                <a:srgbClr val="333333"/>
              </a:solidFill>
              <a:effectLst/>
              <a:latin typeface="Avenir Next LT Pro" panose="020B0504020202020204" pitchFamily="34" charset="0"/>
            </a:endParaRPr>
          </a:p>
          <a:p>
            <a:pPr algn="l">
              <a:buFont typeface="Arial" panose="020B0604020202020204" pitchFamily="34" charset="0"/>
              <a:buChar char="•"/>
            </a:pPr>
            <a:r>
              <a:rPr lang="en-US" sz="1200" b="0" i="0" dirty="0">
                <a:solidFill>
                  <a:srgbClr val="333333"/>
                </a:solidFill>
                <a:effectLst/>
                <a:latin typeface="Avenir Next LT Pro" panose="020B0504020202020204" pitchFamily="34" charset="0"/>
              </a:rPr>
              <a:t> Aluminum &amp; Cable Railing</a:t>
            </a:r>
          </a:p>
          <a:p>
            <a:endParaRPr lang="en-US" sz="1600" dirty="0"/>
          </a:p>
        </p:txBody>
      </p:sp>
      <p:pic>
        <p:nvPicPr>
          <p:cNvPr id="9" name="Picture 4">
            <a:extLst>
              <a:ext uri="{FF2B5EF4-FFF2-40B4-BE49-F238E27FC236}">
                <a16:creationId xmlns:a16="http://schemas.microsoft.com/office/drawing/2014/main" id="{958CA50B-E03E-4D92-9742-3C3DB624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17" y="2223063"/>
            <a:ext cx="2754479" cy="8862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84B5D4-F3A4-4001-BC04-42A1F88B1414}"/>
              </a:ext>
            </a:extLst>
          </p:cNvPr>
          <p:cNvSpPr txBox="1"/>
          <p:nvPr/>
        </p:nvSpPr>
        <p:spPr>
          <a:xfrm>
            <a:off x="8520747" y="3562646"/>
            <a:ext cx="3300614" cy="1631216"/>
          </a:xfrm>
          <a:prstGeom prst="rect">
            <a:avLst/>
          </a:prstGeom>
          <a:noFill/>
        </p:spPr>
        <p:txBody>
          <a:bodyPr wrap="square" rtlCol="0">
            <a:spAutoFit/>
          </a:bodyPr>
          <a:lstStyle/>
          <a:p>
            <a:pPr indent="-171450">
              <a:buFont typeface="Arial" panose="020B0604020202020204" pitchFamily="34" charset="0"/>
              <a:buChar char="•"/>
            </a:pPr>
            <a:r>
              <a:rPr lang="en-US" sz="1200" dirty="0">
                <a:solidFill>
                  <a:srgbClr val="333333"/>
                </a:solidFill>
                <a:latin typeface="Avenir Next LT Pro" panose="020B0504020202020204" pitchFamily="34" charset="0"/>
              </a:rPr>
              <a:t>Fire Retardant Wood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Pressure-Treated Wood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Color-Treated Wood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Kiln-Dried (KDAT) Wood</a:t>
            </a:r>
          </a:p>
          <a:p>
            <a:endParaRPr lang="en-US" sz="1600" dirty="0"/>
          </a:p>
        </p:txBody>
      </p:sp>
      <p:pic>
        <p:nvPicPr>
          <p:cNvPr id="12" name="Picture 8" descr="Image result for ufp edge logo">
            <a:extLst>
              <a:ext uri="{FF2B5EF4-FFF2-40B4-BE49-F238E27FC236}">
                <a16:creationId xmlns:a16="http://schemas.microsoft.com/office/drawing/2014/main" id="{61CBE999-BDC4-4669-AA6A-0972621C79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280" y="2288166"/>
            <a:ext cx="2142363" cy="8485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B1AD9C-F086-42E4-BF81-5DC0AED69FBF}"/>
              </a:ext>
            </a:extLst>
          </p:cNvPr>
          <p:cNvSpPr txBox="1"/>
          <p:nvPr/>
        </p:nvSpPr>
        <p:spPr>
          <a:xfrm>
            <a:off x="4998014" y="3563963"/>
            <a:ext cx="3300614" cy="1631216"/>
          </a:xfrm>
          <a:prstGeom prst="rect">
            <a:avLst/>
          </a:prstGeom>
          <a:noFill/>
        </p:spPr>
        <p:txBody>
          <a:bodyPr wrap="square" rtlCol="0">
            <a:spAutoFit/>
          </a:bodyPr>
          <a:lstStyle/>
          <a:p>
            <a:pPr indent="-171450">
              <a:buFont typeface="Arial" panose="020B0604020202020204" pitchFamily="34" charset="0"/>
              <a:buChar char="•"/>
            </a:pPr>
            <a:r>
              <a:rPr lang="en-US" sz="1200" dirty="0">
                <a:solidFill>
                  <a:srgbClr val="333333"/>
                </a:solidFill>
                <a:latin typeface="Avenir Next LT Pro" panose="020B0504020202020204" pitchFamily="34" charset="0"/>
              </a:rPr>
              <a:t>Exterior Wood Siding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Interior Wood Shiplap &amp; Pattern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Trim &amp; Fascia </a:t>
            </a:r>
          </a:p>
          <a:p>
            <a:pPr indent="-171450">
              <a:buFont typeface="Arial" panose="020B0604020202020204" pitchFamily="34" charset="0"/>
              <a:buChar char="•"/>
            </a:pPr>
            <a:endParaRPr lang="en-US" sz="1200" dirty="0">
              <a:solidFill>
                <a:srgbClr val="333333"/>
              </a:solidFill>
              <a:latin typeface="Avenir Next LT Pro" panose="020B0504020202020204" pitchFamily="34" charset="0"/>
            </a:endParaRPr>
          </a:p>
          <a:p>
            <a:pPr indent="-171450">
              <a:buFont typeface="Arial" panose="020B0604020202020204" pitchFamily="34" charset="0"/>
              <a:buChar char="•"/>
            </a:pPr>
            <a:r>
              <a:rPr lang="en-US" sz="1200" dirty="0">
                <a:solidFill>
                  <a:srgbClr val="333333"/>
                </a:solidFill>
                <a:latin typeface="Avenir Next LT Pro" panose="020B0504020202020204" pitchFamily="34" charset="0"/>
              </a:rPr>
              <a:t>Structural Posts</a:t>
            </a:r>
          </a:p>
          <a:p>
            <a:endParaRPr lang="en-US" sz="1600" dirty="0"/>
          </a:p>
        </p:txBody>
      </p:sp>
      <p:sp>
        <p:nvSpPr>
          <p:cNvPr id="2" name="Rectangle 1">
            <a:extLst>
              <a:ext uri="{FF2B5EF4-FFF2-40B4-BE49-F238E27FC236}">
                <a16:creationId xmlns:a16="http://schemas.microsoft.com/office/drawing/2014/main" id="{5B22A9DA-1D78-41B1-B526-66134C285581}"/>
              </a:ext>
            </a:extLst>
          </p:cNvPr>
          <p:cNvSpPr/>
          <p:nvPr/>
        </p:nvSpPr>
        <p:spPr>
          <a:xfrm>
            <a:off x="10820400" y="174171"/>
            <a:ext cx="744583" cy="886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3805598-D309-4294-B4B3-ED1702C1008A}"/>
              </a:ext>
            </a:extLst>
          </p:cNvPr>
          <p:cNvCxnSpPr>
            <a:cxnSpLocks/>
          </p:cNvCxnSpPr>
          <p:nvPr/>
        </p:nvCxnSpPr>
        <p:spPr>
          <a:xfrm>
            <a:off x="916193" y="1261984"/>
            <a:ext cx="11275807" cy="0"/>
          </a:xfrm>
          <a:prstGeom prst="line">
            <a:avLst/>
          </a:prstGeom>
          <a:ln/>
        </p:spPr>
        <p:style>
          <a:lnRef idx="2">
            <a:schemeClr val="dk1"/>
          </a:lnRef>
          <a:fillRef idx="0">
            <a:schemeClr val="dk1"/>
          </a:fillRef>
          <a:effectRef idx="1">
            <a:schemeClr val="dk1"/>
          </a:effectRef>
          <a:fontRef idx="minor">
            <a:schemeClr val="tx1"/>
          </a:fontRef>
        </p:style>
      </p:cxnSp>
      <p:sp>
        <p:nvSpPr>
          <p:cNvPr id="15" name="Title 1">
            <a:extLst>
              <a:ext uri="{FF2B5EF4-FFF2-40B4-BE49-F238E27FC236}">
                <a16:creationId xmlns:a16="http://schemas.microsoft.com/office/drawing/2014/main" id="{5BA9AFE7-FC82-4781-BEBA-06B9F86400D1}"/>
              </a:ext>
            </a:extLst>
          </p:cNvPr>
          <p:cNvSpPr>
            <a:spLocks noGrp="1"/>
          </p:cNvSpPr>
          <p:nvPr>
            <p:ph type="title"/>
          </p:nvPr>
        </p:nvSpPr>
        <p:spPr>
          <a:xfrm>
            <a:off x="838200" y="338999"/>
            <a:ext cx="10515600" cy="1194899"/>
          </a:xfrm>
        </p:spPr>
        <p:txBody>
          <a:bodyPr>
            <a:normAutofit/>
          </a:bodyPr>
          <a:lstStyle/>
          <a:p>
            <a:r>
              <a:rPr lang="en-US" sz="2800" dirty="0">
                <a:solidFill>
                  <a:schemeClr val="tx1">
                    <a:lumMod val="65000"/>
                    <a:lumOff val="35000"/>
                  </a:schemeClr>
                </a:solidFill>
              </a:rPr>
              <a:t>INNOVATIVE PRODUCTS. UNMATCHED PERFORMANCE.</a:t>
            </a:r>
          </a:p>
        </p:txBody>
      </p:sp>
    </p:spTree>
    <p:extLst>
      <p:ext uri="{BB962C8B-B14F-4D97-AF65-F5344CB8AC3E}">
        <p14:creationId xmlns:p14="http://schemas.microsoft.com/office/powerpoint/2010/main" val="144544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690E1835-B595-4771-9564-419ED08E8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642" y="1942931"/>
            <a:ext cx="2844896" cy="7704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6C3ED035-B575-490B-94D5-FA12A3EB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17" y="1868062"/>
            <a:ext cx="2754479" cy="8862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ufp edge logo">
            <a:extLst>
              <a:ext uri="{FF2B5EF4-FFF2-40B4-BE49-F238E27FC236}">
                <a16:creationId xmlns:a16="http://schemas.microsoft.com/office/drawing/2014/main" id="{C040563F-FE45-435D-B6D4-EE95F7022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280" y="1933165"/>
            <a:ext cx="2142363" cy="8485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FP-Edge Thermally Modified Wood Collection Cladding stack - natural - glacier-timber ridge">
            <a:extLst>
              <a:ext uri="{FF2B5EF4-FFF2-40B4-BE49-F238E27FC236}">
                <a16:creationId xmlns:a16="http://schemas.microsoft.com/office/drawing/2014/main" id="{6BE5DEC7-3E4F-499C-8612-5DAAAA89D74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860998" y="3000445"/>
            <a:ext cx="2470004" cy="24700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tack of books&#10;&#10;Description automatically generated with low confidence">
            <a:extLst>
              <a:ext uri="{FF2B5EF4-FFF2-40B4-BE49-F238E27FC236}">
                <a16:creationId xmlns:a16="http://schemas.microsoft.com/office/drawing/2014/main" id="{7D3C4274-CF59-4330-AE9D-D0392BC2D6B7}"/>
              </a:ext>
            </a:extLst>
          </p:cNvPr>
          <p:cNvPicPr>
            <a:picLocks noChangeAspect="1"/>
          </p:cNvPicPr>
          <p:nvPr/>
        </p:nvPicPr>
        <p:blipFill rotWithShape="1">
          <a:blip r:embed="rId7"/>
          <a:srcRect l="20790" r="8259"/>
          <a:stretch/>
        </p:blipFill>
        <p:spPr>
          <a:xfrm>
            <a:off x="923653" y="3000298"/>
            <a:ext cx="2628900" cy="2470151"/>
          </a:xfrm>
          <a:prstGeom prst="rect">
            <a:avLst/>
          </a:prstGeom>
        </p:spPr>
      </p:pic>
      <p:pic>
        <p:nvPicPr>
          <p:cNvPr id="30" name="Content Placeholder 5" descr="A picture containing text&#10;&#10;Description automatically generated">
            <a:extLst>
              <a:ext uri="{FF2B5EF4-FFF2-40B4-BE49-F238E27FC236}">
                <a16:creationId xmlns:a16="http://schemas.microsoft.com/office/drawing/2014/main" id="{36290B02-FD63-4F33-B7F0-0FE93A082749}"/>
              </a:ext>
            </a:extLst>
          </p:cNvPr>
          <p:cNvPicPr>
            <a:picLocks noChangeAspect="1"/>
          </p:cNvPicPr>
          <p:nvPr/>
        </p:nvPicPr>
        <p:blipFill rotWithShape="1">
          <a:blip r:embed="rId8">
            <a:extLst>
              <a:ext uri="{28A0092B-C50C-407E-A947-70E740481C1C}">
                <a14:useLocalDpi xmlns:a14="http://schemas.microsoft.com/office/drawing/2010/main" val="0"/>
              </a:ext>
            </a:extLst>
          </a:blip>
          <a:srcRect l="11381" t="2175" r="26525" b="4230"/>
          <a:stretch/>
        </p:blipFill>
        <p:spPr>
          <a:xfrm>
            <a:off x="8325394" y="2961019"/>
            <a:ext cx="3181074" cy="2509283"/>
          </a:xfrm>
          <a:prstGeom prst="rect">
            <a:avLst/>
          </a:prstGeom>
        </p:spPr>
      </p:pic>
      <p:sp>
        <p:nvSpPr>
          <p:cNvPr id="10" name="TextBox 9">
            <a:extLst>
              <a:ext uri="{FF2B5EF4-FFF2-40B4-BE49-F238E27FC236}">
                <a16:creationId xmlns:a16="http://schemas.microsoft.com/office/drawing/2014/main" id="{1D67A8E3-8A33-4144-882F-D9BE2DF58DEF}"/>
              </a:ext>
            </a:extLst>
          </p:cNvPr>
          <p:cNvSpPr txBox="1"/>
          <p:nvPr/>
        </p:nvSpPr>
        <p:spPr>
          <a:xfrm>
            <a:off x="995647" y="5620678"/>
            <a:ext cx="2484911" cy="369332"/>
          </a:xfrm>
          <a:prstGeom prst="rect">
            <a:avLst/>
          </a:prstGeom>
          <a:noFill/>
        </p:spPr>
        <p:txBody>
          <a:bodyPr wrap="none" rtlCol="0">
            <a:spAutoFit/>
          </a:bodyPr>
          <a:lstStyle/>
          <a:p>
            <a:r>
              <a:rPr lang="en-US" dirty="0">
                <a:latin typeface="Avenir Next LT Pro" panose="020B0504020202020204" pitchFamily="34" charset="0"/>
              </a:rPr>
              <a:t>Voyage MBC Decking</a:t>
            </a:r>
          </a:p>
        </p:txBody>
      </p:sp>
      <p:sp>
        <p:nvSpPr>
          <p:cNvPr id="32" name="TextBox 31">
            <a:extLst>
              <a:ext uri="{FF2B5EF4-FFF2-40B4-BE49-F238E27FC236}">
                <a16:creationId xmlns:a16="http://schemas.microsoft.com/office/drawing/2014/main" id="{2771F2A5-1B41-4F2E-BF35-87A1CA8B4D67}"/>
              </a:ext>
            </a:extLst>
          </p:cNvPr>
          <p:cNvSpPr txBox="1"/>
          <p:nvPr/>
        </p:nvSpPr>
        <p:spPr>
          <a:xfrm>
            <a:off x="4340120" y="5620678"/>
            <a:ext cx="3660682" cy="369332"/>
          </a:xfrm>
          <a:prstGeom prst="rect">
            <a:avLst/>
          </a:prstGeom>
          <a:noFill/>
        </p:spPr>
        <p:txBody>
          <a:bodyPr wrap="none" rtlCol="0">
            <a:spAutoFit/>
          </a:bodyPr>
          <a:lstStyle/>
          <a:p>
            <a:r>
              <a:rPr lang="en-US" dirty="0">
                <a:latin typeface="Avenir Next LT Pro" panose="020B0504020202020204" pitchFamily="34" charset="0"/>
              </a:rPr>
              <a:t>Thermally Modified Wood Siding</a:t>
            </a:r>
          </a:p>
        </p:txBody>
      </p:sp>
      <p:sp>
        <p:nvSpPr>
          <p:cNvPr id="33" name="TextBox 32">
            <a:extLst>
              <a:ext uri="{FF2B5EF4-FFF2-40B4-BE49-F238E27FC236}">
                <a16:creationId xmlns:a16="http://schemas.microsoft.com/office/drawing/2014/main" id="{1C7CAEE7-AF66-4BB6-9676-8F019A7D52C1}"/>
              </a:ext>
            </a:extLst>
          </p:cNvPr>
          <p:cNvSpPr txBox="1"/>
          <p:nvPr/>
        </p:nvSpPr>
        <p:spPr>
          <a:xfrm>
            <a:off x="8201088" y="5620678"/>
            <a:ext cx="3420936" cy="369332"/>
          </a:xfrm>
          <a:prstGeom prst="rect">
            <a:avLst/>
          </a:prstGeom>
          <a:noFill/>
        </p:spPr>
        <p:txBody>
          <a:bodyPr wrap="none" rtlCol="0">
            <a:spAutoFit/>
          </a:bodyPr>
          <a:lstStyle/>
          <a:p>
            <a:r>
              <a:rPr lang="en-US" dirty="0">
                <a:latin typeface="Avenir Next LT Pro" panose="020B0504020202020204" pitchFamily="34" charset="0"/>
              </a:rPr>
              <a:t>Fire Retardant Wall Assemblies</a:t>
            </a:r>
          </a:p>
        </p:txBody>
      </p:sp>
      <p:sp>
        <p:nvSpPr>
          <p:cNvPr id="14" name="Title 1">
            <a:extLst>
              <a:ext uri="{FF2B5EF4-FFF2-40B4-BE49-F238E27FC236}">
                <a16:creationId xmlns:a16="http://schemas.microsoft.com/office/drawing/2014/main" id="{2A7C5EFA-6E98-439B-BA32-18F2E00660C8}"/>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SIGNATURE PRODUCTS</a:t>
            </a:r>
          </a:p>
        </p:txBody>
      </p:sp>
      <p:cxnSp>
        <p:nvCxnSpPr>
          <p:cNvPr id="15" name="Straight Connector 14">
            <a:extLst>
              <a:ext uri="{FF2B5EF4-FFF2-40B4-BE49-F238E27FC236}">
                <a16:creationId xmlns:a16="http://schemas.microsoft.com/office/drawing/2014/main" id="{05CD6F64-09A1-4650-B635-663DFED6ECBD}"/>
              </a:ext>
            </a:extLst>
          </p:cNvPr>
          <p:cNvCxnSpPr>
            <a:cxnSpLocks/>
          </p:cNvCxnSpPr>
          <p:nvPr/>
        </p:nvCxnSpPr>
        <p:spPr>
          <a:xfrm>
            <a:off x="916193" y="1261984"/>
            <a:ext cx="11275807"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76387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25162-FA04-4C22-B52A-C445530B92F5}"/>
              </a:ext>
            </a:extLst>
          </p:cNvPr>
          <p:cNvSpPr/>
          <p:nvPr/>
        </p:nvSpPr>
        <p:spPr>
          <a:xfrm>
            <a:off x="4945126" y="1961474"/>
            <a:ext cx="7098290" cy="23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D5F422-7DBE-47A9-8ECA-7703AAA11DEC}"/>
              </a:ext>
            </a:extLst>
          </p:cNvPr>
          <p:cNvSpPr/>
          <p:nvPr/>
        </p:nvSpPr>
        <p:spPr>
          <a:xfrm>
            <a:off x="6426926" y="5939238"/>
            <a:ext cx="4058194"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C1D0A7-0764-4589-9C06-E5DF39D1704E}"/>
              </a:ext>
            </a:extLst>
          </p:cNvPr>
          <p:cNvSpPr/>
          <p:nvPr/>
        </p:nvSpPr>
        <p:spPr>
          <a:xfrm>
            <a:off x="7093133" y="3040436"/>
            <a:ext cx="2233748" cy="40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32E9C-B6D3-4566-953A-1EDC7D29EF7D}"/>
              </a:ext>
            </a:extLst>
          </p:cNvPr>
          <p:cNvSpPr>
            <a:spLocks noGrp="1"/>
          </p:cNvSpPr>
          <p:nvPr>
            <p:ph type="ctrTitle" idx="4294967295"/>
          </p:nvPr>
        </p:nvSpPr>
        <p:spPr>
          <a:xfrm>
            <a:off x="4945125" y="2621872"/>
            <a:ext cx="6720401" cy="1099127"/>
          </a:xfrm>
        </p:spPr>
        <p:txBody>
          <a:bodyPr anchor="ctr">
            <a:noAutofit/>
          </a:bodyPr>
          <a:lstStyle/>
          <a:p>
            <a:pPr algn="ctr"/>
            <a:r>
              <a:rPr lang="en-US" sz="3600" dirty="0">
                <a:solidFill>
                  <a:schemeClr val="tx1">
                    <a:lumMod val="65000"/>
                    <a:lumOff val="35000"/>
                  </a:schemeClr>
                </a:solidFill>
                <a:latin typeface="Avenir Next LT Pro" panose="020B0504020202020204" pitchFamily="34" charset="0"/>
              </a:rPr>
              <a:t>Composite Decking Delivers Performance, Safety &amp; Value</a:t>
            </a:r>
          </a:p>
        </p:txBody>
      </p:sp>
      <p:pic>
        <p:nvPicPr>
          <p:cNvPr id="11" name="Picture 10" descr="Shape&#10;&#10;Description automatically generated with medium confidence">
            <a:extLst>
              <a:ext uri="{FF2B5EF4-FFF2-40B4-BE49-F238E27FC236}">
                <a16:creationId xmlns:a16="http://schemas.microsoft.com/office/drawing/2014/main" id="{268E5B4C-2050-4395-B3A2-57C0972F5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309" y="5297781"/>
            <a:ext cx="4331217" cy="566257"/>
          </a:xfrm>
          <a:prstGeom prst="rect">
            <a:avLst/>
          </a:prstGeom>
        </p:spPr>
      </p:pic>
      <p:sp>
        <p:nvSpPr>
          <p:cNvPr id="12" name="Title 1">
            <a:extLst>
              <a:ext uri="{FF2B5EF4-FFF2-40B4-BE49-F238E27FC236}">
                <a16:creationId xmlns:a16="http://schemas.microsoft.com/office/drawing/2014/main" id="{A2603141-3687-43A1-B1E2-AF9A20B53FFF}"/>
              </a:ext>
            </a:extLst>
          </p:cNvPr>
          <p:cNvSpPr txBox="1">
            <a:spLocks/>
          </p:cNvSpPr>
          <p:nvPr/>
        </p:nvSpPr>
        <p:spPr>
          <a:xfrm>
            <a:off x="7468429" y="5788838"/>
            <a:ext cx="4197097" cy="9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a:lstStyle>
          <a:p>
            <a:pPr algn="ctr"/>
            <a:r>
              <a:rPr lang="en-US" sz="1600" b="0" dirty="0">
                <a:solidFill>
                  <a:schemeClr val="tx1">
                    <a:lumMod val="65000"/>
                    <a:lumOff val="35000"/>
                  </a:schemeClr>
                </a:solidFill>
              </a:rPr>
              <a:t>UFP Retail, LLC  |  AIA Provider #404109561</a:t>
            </a:r>
          </a:p>
        </p:txBody>
      </p:sp>
      <p:sp>
        <p:nvSpPr>
          <p:cNvPr id="13" name="Title 1">
            <a:extLst>
              <a:ext uri="{FF2B5EF4-FFF2-40B4-BE49-F238E27FC236}">
                <a16:creationId xmlns:a16="http://schemas.microsoft.com/office/drawing/2014/main" id="{E466D758-98D8-40CA-9A80-9130274C7A3B}"/>
              </a:ext>
            </a:extLst>
          </p:cNvPr>
          <p:cNvSpPr txBox="1">
            <a:spLocks/>
          </p:cNvSpPr>
          <p:nvPr/>
        </p:nvSpPr>
        <p:spPr>
          <a:xfrm>
            <a:off x="7796996" y="416836"/>
            <a:ext cx="2509759" cy="355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a:lstStyle>
          <a:p>
            <a:pPr algn="ctr"/>
            <a:r>
              <a:rPr lang="en-US" sz="1600" b="0" dirty="0">
                <a:solidFill>
                  <a:schemeClr val="tx1">
                    <a:lumMod val="65000"/>
                    <a:lumOff val="35000"/>
                  </a:schemeClr>
                </a:solidFill>
              </a:rPr>
              <a:t>Course #DKR-101</a:t>
            </a:r>
          </a:p>
        </p:txBody>
      </p:sp>
    </p:spTree>
    <p:extLst>
      <p:ext uri="{BB962C8B-B14F-4D97-AF65-F5344CB8AC3E}">
        <p14:creationId xmlns:p14="http://schemas.microsoft.com/office/powerpoint/2010/main" val="108355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lstStyle/>
          <a:p>
            <a:r>
              <a:rPr lang="en-US" dirty="0">
                <a:solidFill>
                  <a:schemeClr val="tx1">
                    <a:lumMod val="65000"/>
                    <a:lumOff val="35000"/>
                  </a:schemeClr>
                </a:solidFill>
              </a:rPr>
              <a:t>CEU CERTIFICATION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10515600" cy="3158208"/>
          </a:xfrm>
        </p:spPr>
        <p:txBody>
          <a:bodyPr>
            <a:normAutofit fontScale="62500" lnSpcReduction="20000"/>
          </a:bodyPr>
          <a:lstStyle/>
          <a:p>
            <a:pPr marL="0" indent="0">
              <a:lnSpc>
                <a:spcPct val="120000"/>
              </a:lnSpc>
              <a:buNone/>
            </a:pPr>
            <a:r>
              <a:rPr lang="en-US" sz="2800" dirty="0"/>
              <a:t>UFP Retail Solutions, the parent company of Deckorators, is a registered provider with The American Institute of Architects Continuing Education Systems (AIA CES). Credit earned on completion of this program will be reported to CES Records for AIA members. Certificates of Completion for non-AIA members are available on request.</a:t>
            </a:r>
          </a:p>
          <a:p>
            <a:pPr marL="0" indent="0">
              <a:lnSpc>
                <a:spcPct val="120000"/>
              </a:lnSpc>
              <a:buNone/>
            </a:pPr>
            <a:endParaRPr lang="en-US" sz="2800" dirty="0"/>
          </a:p>
          <a:p>
            <a:pPr marL="0" indent="0">
              <a:lnSpc>
                <a:spcPct val="120000"/>
              </a:lnSpc>
              <a:buNone/>
            </a:pPr>
            <a:r>
              <a:rPr lang="en-US" sz="2800" dirty="0"/>
              <a:t>This program is registered with AIA, NARI, and NAHB for continuing professional education. As such, it does not include content that may be deemed or construed to be an approval or endorsement by the AIA/NARI/NAHB of any material of construction or any method or manner of handling, using, distributing or dealing in any material or product. Questions related to specific methods, and services will be addressed at the end of this presentation.</a:t>
            </a:r>
          </a:p>
          <a:p>
            <a:endParaRPr lang="en-US" dirty="0"/>
          </a:p>
        </p:txBody>
      </p:sp>
      <p:pic>
        <p:nvPicPr>
          <p:cNvPr id="4" name="Picture 3">
            <a:extLst>
              <a:ext uri="{FF2B5EF4-FFF2-40B4-BE49-F238E27FC236}">
                <a16:creationId xmlns:a16="http://schemas.microsoft.com/office/drawing/2014/main" id="{8A1A8EED-5839-484C-B473-53C4C0113F9C}"/>
              </a:ext>
            </a:extLst>
          </p:cNvPr>
          <p:cNvPicPr>
            <a:picLocks noChangeAspect="1"/>
          </p:cNvPicPr>
          <p:nvPr/>
        </p:nvPicPr>
        <p:blipFill rotWithShape="1">
          <a:blip r:embed="rId3">
            <a:extLst>
              <a:ext uri="{28A0092B-C50C-407E-A947-70E740481C1C}">
                <a14:useLocalDpi xmlns:a14="http://schemas.microsoft.com/office/drawing/2010/main" val="0"/>
              </a:ext>
            </a:extLst>
          </a:blip>
          <a:srcRect r="4007"/>
          <a:stretch/>
        </p:blipFill>
        <p:spPr>
          <a:xfrm>
            <a:off x="1984330" y="4983832"/>
            <a:ext cx="1937989" cy="1324436"/>
          </a:xfrm>
          <a:prstGeom prst="rect">
            <a:avLst/>
          </a:prstGeom>
        </p:spPr>
      </p:pic>
      <p:pic>
        <p:nvPicPr>
          <p:cNvPr id="5" name="Picture 4">
            <a:extLst>
              <a:ext uri="{FF2B5EF4-FFF2-40B4-BE49-F238E27FC236}">
                <a16:creationId xmlns:a16="http://schemas.microsoft.com/office/drawing/2014/main" id="{FE3D5970-CFBF-403C-90EC-F4AEDB5B058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0310" y="5000439"/>
            <a:ext cx="1835298" cy="1357618"/>
          </a:xfrm>
          <a:prstGeom prst="rect">
            <a:avLst/>
          </a:prstGeom>
        </p:spPr>
      </p:pic>
      <p:pic>
        <p:nvPicPr>
          <p:cNvPr id="2050" name="Picture 2" descr="Event: Empowering Ethics in Changing Culture | AIA Cincinnati">
            <a:extLst>
              <a:ext uri="{FF2B5EF4-FFF2-40B4-BE49-F238E27FC236}">
                <a16:creationId xmlns:a16="http://schemas.microsoft.com/office/drawing/2014/main" id="{F7FA52C2-C4CC-4154-AA9C-E86A9A1C7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627" y="5175458"/>
            <a:ext cx="2445706" cy="100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1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548641"/>
            <a:ext cx="10515600" cy="1375954"/>
          </a:xfrm>
        </p:spPr>
        <p:txBody>
          <a:bodyPr>
            <a:normAutofit/>
          </a:bodyPr>
          <a:lstStyle/>
          <a:p>
            <a:r>
              <a:rPr lang="en-US" dirty="0">
                <a:solidFill>
                  <a:schemeClr val="tx1">
                    <a:lumMod val="65000"/>
                    <a:lumOff val="35000"/>
                  </a:schemeClr>
                </a:solidFill>
              </a:rPr>
              <a:t>COPYRIGHT</a:t>
            </a:r>
            <a:br>
              <a:rPr lang="en-US" dirty="0">
                <a:solidFill>
                  <a:schemeClr val="tx1">
                    <a:lumMod val="65000"/>
                    <a:lumOff val="35000"/>
                  </a:schemeClr>
                </a:solidFill>
              </a:rPr>
            </a:br>
            <a:r>
              <a:rPr lang="en-US" dirty="0">
                <a:solidFill>
                  <a:schemeClr val="tx1">
                    <a:lumMod val="65000"/>
                    <a:lumOff val="35000"/>
                  </a:schemeClr>
                </a:solidFill>
              </a:rPr>
              <a:t>MATERIALS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2177156"/>
            <a:ext cx="3664131" cy="2904660"/>
          </a:xfrm>
        </p:spPr>
        <p:txBody>
          <a:bodyPr>
            <a:normAutofit/>
          </a:bodyPr>
          <a:lstStyle/>
          <a:p>
            <a:pPr marL="0" indent="0">
              <a:buNone/>
            </a:pPr>
            <a:r>
              <a:rPr lang="en-US" sz="1800" dirty="0"/>
              <a:t>This presentation is protected by U.S. and international copyright laws. Reproduction, distribution, display and use of the presentation without written permission of Deckorators is strictly prohibited.</a:t>
            </a:r>
          </a:p>
          <a:p>
            <a:endParaRPr lang="en-US" sz="1800" dirty="0"/>
          </a:p>
          <a:p>
            <a:pPr marL="0" indent="0">
              <a:buNone/>
            </a:pPr>
            <a:r>
              <a:rPr lang="en-US" sz="1800" dirty="0"/>
              <a:t>© Deckorators 2021</a:t>
            </a:r>
          </a:p>
          <a:p>
            <a:endParaRPr lang="en-US" dirty="0"/>
          </a:p>
        </p:txBody>
      </p:sp>
      <p:sp>
        <p:nvSpPr>
          <p:cNvPr id="7" name="object 4">
            <a:extLst>
              <a:ext uri="{FF2B5EF4-FFF2-40B4-BE49-F238E27FC236}">
                <a16:creationId xmlns:a16="http://schemas.microsoft.com/office/drawing/2014/main" id="{38EF7797-4CE2-4476-BB26-148A4EC03D73}"/>
              </a:ext>
            </a:extLst>
          </p:cNvPr>
          <p:cNvSpPr/>
          <p:nvPr/>
        </p:nvSpPr>
        <p:spPr>
          <a:xfrm>
            <a:off x="4737463" y="0"/>
            <a:ext cx="7454538" cy="6858000"/>
          </a:xfrm>
          <a:prstGeom prst="rect">
            <a:avLst/>
          </a:prstGeom>
          <a:blipFill>
            <a:blip r:embed="rId2" cstate="print"/>
            <a:stretch>
              <a:fillRect l="-35996"/>
            </a:stretch>
          </a:blipFill>
          <a:ln>
            <a:noFill/>
          </a:ln>
          <a:effectLst/>
        </p:spPr>
        <p:txBody>
          <a:bodyPr wrap="square" lIns="0" tIns="0" rIns="0" bIns="0" rtlCol="0"/>
          <a:lstStyle/>
          <a:p>
            <a:endParaRPr/>
          </a:p>
        </p:txBody>
      </p:sp>
    </p:spTree>
    <p:extLst>
      <p:ext uri="{BB962C8B-B14F-4D97-AF65-F5344CB8AC3E}">
        <p14:creationId xmlns:p14="http://schemas.microsoft.com/office/powerpoint/2010/main" val="2138552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39095</TotalTime>
  <Words>5132</Words>
  <Application>Microsoft Office PowerPoint</Application>
  <PresentationFormat>Widescreen</PresentationFormat>
  <Paragraphs>546</Paragraphs>
  <Slides>45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Avenir Next LT Pro</vt:lpstr>
      <vt:lpstr>Avenir Next LT Pro Light</vt:lpstr>
      <vt:lpstr>Calibri</vt:lpstr>
      <vt:lpstr>Office Theme</vt:lpstr>
      <vt:lpstr>PowerPoint Presentation</vt:lpstr>
      <vt:lpstr>ABOUT US</vt:lpstr>
      <vt:lpstr>UFP RETAIL SOLUTIONS FACILITIES</vt:lpstr>
      <vt:lpstr>UFP RETAIL SOLUTIONS BRANDS</vt:lpstr>
      <vt:lpstr>INNOVATIVE PRODUCTS. UNMATCHED PERFORMANCE.</vt:lpstr>
      <vt:lpstr>SIGNATURE PRODUCTS</vt:lpstr>
      <vt:lpstr>Composite Decking Delivers Performance, Safety &amp; Value</vt:lpstr>
      <vt:lpstr>CEU CERTIFICATION</vt:lpstr>
      <vt:lpstr>COPYRIGHT MATERIALS</vt:lpstr>
      <vt:lpstr>COURSE DESCRIPTION</vt:lpstr>
      <vt:lpstr>OVERALL LEARNING OBJECTIVES</vt:lpstr>
      <vt:lpstr>Learning Objective #1</vt:lpstr>
      <vt:lpstr>EVOLUTION OF DECKING</vt:lpstr>
      <vt:lpstr>EVOLUTION OF DECKING</vt:lpstr>
      <vt:lpstr>COMPOSITE VS. WOOD BOARDS</vt:lpstr>
      <vt:lpstr>COMPOSITE DECKING VS. WEATHER, WATER &amp; PESTS</vt:lpstr>
      <vt:lpstr>SUSTAINABLE &amp; ECO-FRIENDLY</vt:lpstr>
      <vt:lpstr>LONG TERM VALUE &amp; SAVINGS</vt:lpstr>
      <vt:lpstr>ENGINEERED FOR PERFORMANCE</vt:lpstr>
      <vt:lpstr>Learning Objective #2</vt:lpstr>
      <vt:lpstr>CHOICES IN COMPOSITES</vt:lpstr>
      <vt:lpstr>CHOICES IN COMPOSITES</vt:lpstr>
      <vt:lpstr>DECKING DESIGN TRENDS</vt:lpstr>
      <vt:lpstr>COMPOSITE DECKING BEST PRACTICES</vt:lpstr>
      <vt:lpstr>FASTENERS &amp; OUTDOOR LIGHTING</vt:lpstr>
      <vt:lpstr>RAILING &amp; BALUSTERS</vt:lpstr>
      <vt:lpstr>RAILING SAFETY</vt:lpstr>
      <vt:lpstr>Learning Objective #3</vt:lpstr>
      <vt:lpstr>INSTALLATION</vt:lpstr>
      <vt:lpstr>BRACING &amp; CROSS BLOCKING</vt:lpstr>
      <vt:lpstr>VENTILATION</vt:lpstr>
      <vt:lpstr>TRACTION &amp; STATIC CONTROL</vt:lpstr>
      <vt:lpstr>LIGHTING GUIDELINES</vt:lpstr>
      <vt:lpstr>BUILDING A DURABLE FOUNDATION</vt:lpstr>
      <vt:lpstr>Learning Objective #4</vt:lpstr>
      <vt:lpstr>CODES &amp; STANDARDS</vt:lpstr>
      <vt:lpstr>REGULATION RESEARCH</vt:lpstr>
      <vt:lpstr>ICC &amp; IRC</vt:lpstr>
      <vt:lpstr>LOCAL CODE LANDSCAPE</vt:lpstr>
      <vt:lpstr>NADRA &amp; CLMA</vt:lpstr>
      <vt:lpstr>INTERTEK</vt:lpstr>
      <vt:lpstr>PFS-TECO</vt:lpstr>
      <vt:lpstr>NTA, INC. &amp; ASTM</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New Product Showcase</dc:title>
  <dc:creator>Jase DeBoer</dc:creator>
  <cp:lastModifiedBy>Jase DeBoer</cp:lastModifiedBy>
  <cp:revision>203</cp:revision>
  <dcterms:created xsi:type="dcterms:W3CDTF">2020-12-29T20:27:01Z</dcterms:created>
  <dcterms:modified xsi:type="dcterms:W3CDTF">2022-10-17T17:38:28Z</dcterms:modified>
</cp:coreProperties>
</file>